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Nunito Semi Bold"/>
      <p:regular r:id="rId18"/>
    </p:embeddedFont>
    <p:embeddedFont>
      <p:font typeface="Nunito Semi Bold"/>
      <p:regular r:id="rId19"/>
    </p:embeddedFont>
    <p:embeddedFont>
      <p:font typeface="Nunito Semi Bold"/>
      <p:regular r:id="rId20"/>
    </p:embeddedFont>
    <p:embeddedFont>
      <p:font typeface="Nunito Semi Bold"/>
      <p:regular r:id="rId21"/>
    </p:embeddedFont>
    <p:embeddedFont>
      <p:font typeface="PT Sans"/>
      <p:regular r:id="rId22"/>
    </p:embeddedFont>
    <p:embeddedFont>
      <p:font typeface="PT Sans"/>
      <p:regular r:id="rId23"/>
    </p:embeddedFont>
    <p:embeddedFont>
      <p:font typeface="PT Sans"/>
      <p:regular r:id="rId24"/>
    </p:embeddedFont>
    <p:embeddedFont>
      <p:font typeface="PT Sans"/>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slideLayout" Target="../slideLayouts/slideLayout5.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663541"/>
            <a:ext cx="6830735" cy="704017"/>
          </a:xfrm>
          <a:prstGeom prst="rect">
            <a:avLst/>
          </a:prstGeom>
          <a:noFill/>
          <a:ln/>
        </p:spPr>
        <p:txBody>
          <a:bodyPr wrap="none" lIns="0" tIns="0" rIns="0" bIns="0" rtlCol="0" anchor="t"/>
          <a:lstStyle/>
          <a:p>
            <a:pPr algn="l" indent="0" marL="0">
              <a:lnSpc>
                <a:spcPts val="5500"/>
              </a:lnSpc>
              <a:buNone/>
            </a:pPr>
            <a:r>
              <a:rPr lang="en-US" sz="4400" b="1" dirty="0">
                <a:solidFill>
                  <a:srgbClr val="00002E"/>
                </a:solidFill>
                <a:latin typeface="Nunito Semi Bold" pitchFamily="34" charset="0"/>
                <a:ea typeface="Nunito Semi Bold" pitchFamily="34" charset="-122"/>
                <a:cs typeface="Nunito Semi Bold" pitchFamily="34" charset="-120"/>
              </a:rPr>
              <a:t>      The Nexthikes Project </a:t>
            </a:r>
            <a:endParaRPr lang="en-US" sz="4400" dirty="0"/>
          </a:p>
        </p:txBody>
      </p:sp>
      <p:sp>
        <p:nvSpPr>
          <p:cNvPr id="4" name="Text 1"/>
          <p:cNvSpPr/>
          <p:nvPr/>
        </p:nvSpPr>
        <p:spPr>
          <a:xfrm>
            <a:off x="6324124" y="2726531"/>
            <a:ext cx="7468553" cy="383024"/>
          </a:xfrm>
          <a:prstGeom prst="rect">
            <a:avLst/>
          </a:prstGeom>
          <a:noFill/>
          <a:ln/>
        </p:spPr>
        <p:txBody>
          <a:bodyPr wrap="none" lIns="0" tIns="0" rIns="0" bIns="0" rtlCol="0" anchor="t"/>
          <a:lstStyle/>
          <a:p>
            <a:pPr algn="l" indent="0" marL="0">
              <a:lnSpc>
                <a:spcPts val="3000"/>
              </a:lnSpc>
              <a:buNone/>
            </a:pPr>
            <a:endParaRPr lang="en-US" sz="1850" dirty="0"/>
          </a:p>
        </p:txBody>
      </p:sp>
      <p:sp>
        <p:nvSpPr>
          <p:cNvPr id="5" name="Text 2"/>
          <p:cNvSpPr/>
          <p:nvPr/>
        </p:nvSpPr>
        <p:spPr>
          <a:xfrm>
            <a:off x="6324124" y="3468529"/>
            <a:ext cx="7468553" cy="1126569"/>
          </a:xfrm>
          <a:prstGeom prst="rect">
            <a:avLst/>
          </a:prstGeom>
          <a:noFill/>
          <a:ln/>
        </p:spPr>
        <p:txBody>
          <a:bodyPr wrap="square" lIns="0" tIns="0" rIns="0" bIns="0" rtlCol="0" anchor="t"/>
          <a:lstStyle/>
          <a:p>
            <a:pPr algn="l" indent="0" marL="0">
              <a:lnSpc>
                <a:spcPts val="4400"/>
              </a:lnSpc>
              <a:buNone/>
            </a:pPr>
            <a:r>
              <a:rPr lang="en-US" sz="3500" b="1" dirty="0">
                <a:solidFill>
                  <a:srgbClr val="00002E"/>
                </a:solidFill>
                <a:latin typeface="Nunito Semi Bold" pitchFamily="34" charset="0"/>
                <a:ea typeface="Nunito Semi Bold" pitchFamily="34" charset="-122"/>
                <a:cs typeface="Nunito Semi Bold" pitchFamily="34" charset="-120"/>
              </a:rPr>
              <a:t>Real Estate Price Prediction via Feature Engineering</a:t>
            </a:r>
            <a:endParaRPr lang="en-US" sz="3500" dirty="0"/>
          </a:p>
        </p:txBody>
      </p:sp>
      <p:sp>
        <p:nvSpPr>
          <p:cNvPr id="6" name="Text 3"/>
          <p:cNvSpPr/>
          <p:nvPr/>
        </p:nvSpPr>
        <p:spPr>
          <a:xfrm>
            <a:off x="6324124" y="4690824"/>
            <a:ext cx="7370207"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                                                                                            </a:t>
            </a:r>
            <a:pPr algn="l" indent="0" marL="0">
              <a:lnSpc>
                <a:spcPts val="2750"/>
              </a:lnSpc>
              <a:buNone/>
            </a:pPr>
            <a:r>
              <a:rPr lang="en-US" sz="2200" b="1" dirty="0">
                <a:solidFill>
                  <a:srgbClr val="00002E"/>
                </a:solidFill>
                <a:latin typeface="Nunito Semi Bold" pitchFamily="34" charset="0"/>
                <a:ea typeface="Nunito Semi Bold" pitchFamily="34" charset="-122"/>
                <a:cs typeface="Nunito Semi Bold" pitchFamily="34" charset="-120"/>
              </a:rPr>
              <a:t>       </a:t>
            </a:r>
            <a:endParaRPr lang="en-US" sz="2200" dirty="0"/>
          </a:p>
        </p:txBody>
      </p:sp>
      <p:sp>
        <p:nvSpPr>
          <p:cNvPr id="7" name="Text 4"/>
          <p:cNvSpPr/>
          <p:nvPr/>
        </p:nvSpPr>
        <p:spPr>
          <a:xfrm>
            <a:off x="6324124" y="5401747"/>
            <a:ext cx="7468553" cy="383024"/>
          </a:xfrm>
          <a:prstGeom prst="rect">
            <a:avLst/>
          </a:prstGeom>
          <a:noFill/>
          <a:ln/>
        </p:spPr>
        <p:txBody>
          <a:bodyPr wrap="none" lIns="0" tIns="0" rIns="0" bIns="0" rtlCol="0" anchor="t"/>
          <a:lstStyle/>
          <a:p>
            <a:pPr algn="l" indent="0" marL="0">
              <a:lnSpc>
                <a:spcPts val="3000"/>
              </a:lnSpc>
              <a:buNone/>
            </a:pPr>
            <a:endParaRPr lang="en-US" sz="1850" dirty="0"/>
          </a:p>
        </p:txBody>
      </p:sp>
      <p:sp>
        <p:nvSpPr>
          <p:cNvPr id="8" name="Text 5"/>
          <p:cNvSpPr/>
          <p:nvPr/>
        </p:nvSpPr>
        <p:spPr>
          <a:xfrm>
            <a:off x="6324124" y="6143744"/>
            <a:ext cx="7468553" cy="422315"/>
          </a:xfrm>
          <a:prstGeom prst="rect">
            <a:avLst/>
          </a:prstGeom>
          <a:noFill/>
          <a:ln/>
        </p:spPr>
        <p:txBody>
          <a:bodyPr wrap="none" lIns="0" tIns="0" rIns="0" bIns="0" rtlCol="0" anchor="t"/>
          <a:lstStyle/>
          <a:p>
            <a:pPr algn="l" indent="0" marL="0">
              <a:lnSpc>
                <a:spcPts val="3300"/>
              </a:lnSpc>
              <a:buNone/>
            </a:pPr>
            <a:r>
              <a:rPr lang="en-US" sz="2650" b="1" dirty="0">
                <a:solidFill>
                  <a:srgbClr val="00002E"/>
                </a:solidFill>
                <a:latin typeface="Nunito Semi Bold" pitchFamily="34" charset="0"/>
                <a:ea typeface="Nunito Semi Bold" pitchFamily="34" charset="-122"/>
                <a:cs typeface="Nunito Semi Bold" pitchFamily="34" charset="-120"/>
              </a:rPr>
              <a:t>                                            Presented by VARUN   </a:t>
            </a:r>
            <a:endParaRPr lang="en-US" sz="26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2018824" y="641152"/>
            <a:ext cx="7804547" cy="479584"/>
          </a:xfrm>
          <a:prstGeom prst="rect">
            <a:avLst/>
          </a:prstGeom>
          <a:noFill/>
          <a:ln/>
        </p:spPr>
        <p:txBody>
          <a:bodyPr wrap="none" lIns="0" tIns="0" rIns="0" bIns="0" rtlCol="0" anchor="t"/>
          <a:lstStyle/>
          <a:p>
            <a:pPr algn="l" indent="0" marL="0">
              <a:lnSpc>
                <a:spcPts val="3750"/>
              </a:lnSpc>
              <a:buNone/>
            </a:pPr>
            <a:r>
              <a:rPr lang="en-US" sz="3000" dirty="0">
                <a:solidFill>
                  <a:srgbClr val="00002E"/>
                </a:solidFill>
                <a:latin typeface="Nunito Semi Bold" pitchFamily="34" charset="0"/>
                <a:ea typeface="Nunito Semi Bold" pitchFamily="34" charset="-122"/>
                <a:cs typeface="Nunito Semi Bold" pitchFamily="34" charset="-120"/>
              </a:rPr>
              <a:t>Step 8: Amenities and Customer Preferences</a:t>
            </a:r>
            <a:endParaRPr lang="en-US" sz="3000" dirty="0"/>
          </a:p>
        </p:txBody>
      </p:sp>
      <p:pic>
        <p:nvPicPr>
          <p:cNvPr id="3" name="Image 0" descr="preencoded.png">    </p:cNvPr>
          <p:cNvPicPr>
            <a:picLocks noChangeAspect="1"/>
          </p:cNvPicPr>
          <p:nvPr/>
        </p:nvPicPr>
        <p:blipFill>
          <a:blip r:embed="rId1"/>
          <a:stretch>
            <a:fillRect/>
          </a:stretch>
        </p:blipFill>
        <p:spPr>
          <a:xfrm>
            <a:off x="2018824" y="1412438"/>
            <a:ext cx="6745843" cy="4615577"/>
          </a:xfrm>
          <a:prstGeom prst="rect">
            <a:avLst/>
          </a:prstGeom>
        </p:spPr>
      </p:pic>
      <p:sp>
        <p:nvSpPr>
          <p:cNvPr id="4" name="Text 1"/>
          <p:cNvSpPr/>
          <p:nvPr/>
        </p:nvSpPr>
        <p:spPr>
          <a:xfrm>
            <a:off x="9170194" y="1887379"/>
            <a:ext cx="2677478" cy="239911"/>
          </a:xfrm>
          <a:prstGeom prst="rect">
            <a:avLst/>
          </a:prstGeom>
          <a:noFill/>
          <a:ln/>
        </p:spPr>
        <p:txBody>
          <a:bodyPr wrap="none" lIns="0" tIns="0" rIns="0" bIns="0" rtlCol="0" anchor="t"/>
          <a:lstStyle/>
          <a:p>
            <a:pPr algn="l" indent="0" marL="0">
              <a:lnSpc>
                <a:spcPts val="1850"/>
              </a:lnSpc>
              <a:buNone/>
            </a:pPr>
            <a:r>
              <a:rPr lang="en-US" sz="1500" dirty="0">
                <a:solidFill>
                  <a:srgbClr val="00002E"/>
                </a:solidFill>
                <a:latin typeface="Nunito Semi Bold" pitchFamily="34" charset="0"/>
                <a:ea typeface="Nunito Semi Bold" pitchFamily="34" charset="-122"/>
                <a:cs typeface="Nunito Semi Bold" pitchFamily="34" charset="-120"/>
              </a:rPr>
              <a:t>What Drives Premium Pricing?</a:t>
            </a:r>
            <a:endParaRPr lang="en-US" sz="1500" dirty="0"/>
          </a:p>
        </p:txBody>
      </p:sp>
      <p:sp>
        <p:nvSpPr>
          <p:cNvPr id="5" name="Text 2"/>
          <p:cNvSpPr/>
          <p:nvPr/>
        </p:nvSpPr>
        <p:spPr>
          <a:xfrm>
            <a:off x="9170194" y="2238375"/>
            <a:ext cx="3448764" cy="1096566"/>
          </a:xfrm>
          <a:prstGeom prst="rect">
            <a:avLst/>
          </a:prstGeom>
          <a:noFill/>
          <a:ln/>
        </p:spPr>
        <p:txBody>
          <a:bodyPr wrap="square" lIns="0" tIns="0" rIns="0" bIns="0" rtlCol="0" anchor="t"/>
          <a:lstStyle/>
          <a:p>
            <a:pPr algn="l" indent="0" marL="0">
              <a:lnSpc>
                <a:spcPts val="1700"/>
              </a:lnSpc>
              <a:buNone/>
            </a:pPr>
            <a:r>
              <a:rPr lang="en-US" sz="1250" dirty="0">
                <a:solidFill>
                  <a:srgbClr val="00002E"/>
                </a:solidFill>
                <a:latin typeface="PT Sans" pitchFamily="34" charset="0"/>
                <a:ea typeface="PT Sans" pitchFamily="34" charset="-122"/>
                <a:cs typeface="PT Sans" pitchFamily="34" charset="-120"/>
              </a:rPr>
              <a:t>Investigate how specific amenities and customer preferences impact house prices. Analyze property features like swimming pools, garages, outdoor space, and modern conveniences to quantify their value.</a:t>
            </a:r>
            <a:endParaRPr lang="en-US" sz="1250" dirty="0"/>
          </a:p>
        </p:txBody>
      </p:sp>
      <p:sp>
        <p:nvSpPr>
          <p:cNvPr id="6" name="Text 3"/>
          <p:cNvSpPr/>
          <p:nvPr/>
        </p:nvSpPr>
        <p:spPr>
          <a:xfrm>
            <a:off x="9170194" y="3434953"/>
            <a:ext cx="3448764" cy="219313"/>
          </a:xfrm>
          <a:prstGeom prst="rect">
            <a:avLst/>
          </a:prstGeom>
          <a:noFill/>
          <a:ln/>
        </p:spPr>
        <p:txBody>
          <a:bodyPr wrap="none" lIns="0" tIns="0" rIns="0" bIns="0" rtlCol="0" anchor="t"/>
          <a:lstStyle/>
          <a:p>
            <a:pPr algn="l" indent="0" marL="0">
              <a:lnSpc>
                <a:spcPts val="1700"/>
              </a:lnSpc>
              <a:buNone/>
            </a:pPr>
            <a:r>
              <a:rPr lang="en-US" sz="1250" b="1" dirty="0">
                <a:solidFill>
                  <a:srgbClr val="00002E"/>
                </a:solidFill>
                <a:latin typeface="PT Sans" pitchFamily="34" charset="0"/>
                <a:ea typeface="PT Sans" pitchFamily="34" charset="-122"/>
                <a:cs typeface="PT Sans" pitchFamily="34" charset="-120"/>
              </a:rPr>
              <a:t>Approach:</a:t>
            </a:r>
            <a:endParaRPr lang="en-US" sz="1250" dirty="0"/>
          </a:p>
        </p:txBody>
      </p:sp>
      <p:sp>
        <p:nvSpPr>
          <p:cNvPr id="7" name="Text 4"/>
          <p:cNvSpPr/>
          <p:nvPr/>
        </p:nvSpPr>
        <p:spPr>
          <a:xfrm>
            <a:off x="9170194" y="3754279"/>
            <a:ext cx="3448764" cy="1755221"/>
          </a:xfrm>
          <a:prstGeom prst="rect">
            <a:avLst/>
          </a:prstGeom>
          <a:noFill/>
          <a:ln/>
        </p:spPr>
        <p:txBody>
          <a:bodyPr wrap="square" lIns="0" tIns="0" rIns="0" bIns="0" rtlCol="0" anchor="t"/>
          <a:lstStyle/>
          <a:p>
            <a:pPr algn="l" marL="342900" indent="-342900">
              <a:lnSpc>
                <a:spcPts val="1700"/>
              </a:lnSpc>
              <a:buSzPct val="100000"/>
              <a:buFont typeface="+mj-lt"/>
              <a:buAutoNum type="arabicPeriod" startAt="1"/>
            </a:pPr>
            <a:r>
              <a:rPr lang="en-US" sz="1250" dirty="0">
                <a:solidFill>
                  <a:srgbClr val="00002E"/>
                </a:solidFill>
                <a:latin typeface="PT Sans" pitchFamily="34" charset="0"/>
                <a:ea typeface="PT Sans" pitchFamily="34" charset="-122"/>
                <a:cs typeface="PT Sans" pitchFamily="34" charset="-120"/>
              </a:rPr>
              <a:t>Compare prices of properties with and without amenities</a:t>
            </a:r>
            <a:endParaRPr lang="en-US" sz="1250" dirty="0"/>
          </a:p>
          <a:p>
            <a:pPr algn="l" marL="342900" indent="-342900">
              <a:lnSpc>
                <a:spcPts val="1700"/>
              </a:lnSpc>
              <a:buSzPct val="100000"/>
              <a:buFont typeface="+mj-lt"/>
              <a:buAutoNum type="arabicPeriod" startAt="2"/>
            </a:pPr>
            <a:r>
              <a:rPr lang="en-US" sz="1250" dirty="0">
                <a:solidFill>
                  <a:srgbClr val="00002E"/>
                </a:solidFill>
                <a:latin typeface="PT Sans" pitchFamily="34" charset="0"/>
                <a:ea typeface="PT Sans" pitchFamily="34" charset="-122"/>
                <a:cs typeface="PT Sans" pitchFamily="34" charset="-120"/>
              </a:rPr>
              <a:t>Analyze customer reviews for perceived value insights</a:t>
            </a:r>
            <a:endParaRPr lang="en-US" sz="1250" dirty="0"/>
          </a:p>
          <a:p>
            <a:pPr algn="l" marL="342900" indent="-342900">
              <a:lnSpc>
                <a:spcPts val="1700"/>
              </a:lnSpc>
              <a:buSzPct val="100000"/>
              <a:buFont typeface="+mj-lt"/>
              <a:buAutoNum type="arabicPeriod" startAt="3"/>
            </a:pPr>
            <a:r>
              <a:rPr lang="en-US" sz="1250" dirty="0">
                <a:solidFill>
                  <a:srgbClr val="00002E"/>
                </a:solidFill>
                <a:latin typeface="PT Sans" pitchFamily="34" charset="0"/>
                <a:ea typeface="PT Sans" pitchFamily="34" charset="-122"/>
                <a:cs typeface="PT Sans" pitchFamily="34" charset="-120"/>
              </a:rPr>
              <a:t>Calculate premium percentages for each feature</a:t>
            </a:r>
            <a:endParaRPr lang="en-US" sz="1250" dirty="0"/>
          </a:p>
          <a:p>
            <a:pPr algn="l" marL="342900" indent="-342900">
              <a:lnSpc>
                <a:spcPts val="1700"/>
              </a:lnSpc>
              <a:buSzPct val="100000"/>
              <a:buFont typeface="+mj-lt"/>
              <a:buAutoNum type="arabicPeriod" startAt="4"/>
            </a:pPr>
            <a:r>
              <a:rPr lang="en-US" sz="1250" dirty="0">
                <a:solidFill>
                  <a:srgbClr val="00002E"/>
                </a:solidFill>
                <a:latin typeface="PT Sans" pitchFamily="34" charset="0"/>
                <a:ea typeface="PT Sans" pitchFamily="34" charset="-122"/>
                <a:cs typeface="PT Sans" pitchFamily="34" charset="-120"/>
              </a:rPr>
              <a:t>Identify highest-value amenities in your market</a:t>
            </a:r>
            <a:endParaRPr lang="en-US" sz="1250" dirty="0"/>
          </a:p>
        </p:txBody>
      </p:sp>
      <p:sp>
        <p:nvSpPr>
          <p:cNvPr id="8" name="Text 5"/>
          <p:cNvSpPr/>
          <p:nvPr/>
        </p:nvSpPr>
        <p:spPr>
          <a:xfrm>
            <a:off x="2018824" y="6243758"/>
            <a:ext cx="3438287" cy="538163"/>
          </a:xfrm>
          <a:prstGeom prst="rect">
            <a:avLst/>
          </a:prstGeom>
          <a:noFill/>
          <a:ln/>
        </p:spPr>
        <p:txBody>
          <a:bodyPr wrap="none" lIns="0" tIns="0" rIns="0" bIns="0" rtlCol="0" anchor="t"/>
          <a:lstStyle/>
          <a:p>
            <a:pPr algn="ctr" indent="0" marL="0">
              <a:lnSpc>
                <a:spcPts val="4200"/>
              </a:lnSpc>
              <a:buNone/>
            </a:pPr>
            <a:r>
              <a:rPr lang="en-US" sz="4200" dirty="0">
                <a:solidFill>
                  <a:srgbClr val="00002E"/>
                </a:solidFill>
                <a:latin typeface="Nunito Semi Bold" pitchFamily="34" charset="0"/>
                <a:ea typeface="Nunito Semi Bold" pitchFamily="34" charset="-122"/>
                <a:cs typeface="Nunito Semi Bold" pitchFamily="34" charset="-120"/>
              </a:rPr>
              <a:t>32%</a:t>
            </a:r>
            <a:endParaRPr lang="en-US" sz="4200" dirty="0"/>
          </a:p>
        </p:txBody>
      </p:sp>
      <p:sp>
        <p:nvSpPr>
          <p:cNvPr id="9" name="Text 6"/>
          <p:cNvSpPr/>
          <p:nvPr/>
        </p:nvSpPr>
        <p:spPr>
          <a:xfrm>
            <a:off x="2778443" y="6946703"/>
            <a:ext cx="1918930" cy="239911"/>
          </a:xfrm>
          <a:prstGeom prst="rect">
            <a:avLst/>
          </a:prstGeom>
          <a:noFill/>
          <a:ln/>
        </p:spPr>
        <p:txBody>
          <a:bodyPr wrap="none" lIns="0" tIns="0" rIns="0" bIns="0" rtlCol="0" anchor="t"/>
          <a:lstStyle/>
          <a:p>
            <a:pPr algn="ctr" indent="0" marL="0">
              <a:lnSpc>
                <a:spcPts val="1850"/>
              </a:lnSpc>
              <a:buNone/>
            </a:pPr>
            <a:r>
              <a:rPr lang="en-US" sz="1500" dirty="0">
                <a:solidFill>
                  <a:srgbClr val="00002E"/>
                </a:solidFill>
                <a:latin typeface="Nunito Semi Bold" pitchFamily="34" charset="0"/>
                <a:ea typeface="Nunito Semi Bold" pitchFamily="34" charset="-122"/>
                <a:cs typeface="Nunito Semi Bold" pitchFamily="34" charset="-120"/>
              </a:rPr>
              <a:t>Pool Premium</a:t>
            </a:r>
            <a:endParaRPr lang="en-US" sz="1500" dirty="0"/>
          </a:p>
        </p:txBody>
      </p:sp>
      <p:sp>
        <p:nvSpPr>
          <p:cNvPr id="10" name="Text 7"/>
          <p:cNvSpPr/>
          <p:nvPr/>
        </p:nvSpPr>
        <p:spPr>
          <a:xfrm>
            <a:off x="2018824" y="7253289"/>
            <a:ext cx="3438287" cy="219313"/>
          </a:xfrm>
          <a:prstGeom prst="rect">
            <a:avLst/>
          </a:prstGeom>
          <a:noFill/>
          <a:ln/>
        </p:spPr>
        <p:txBody>
          <a:bodyPr wrap="none" lIns="0" tIns="0" rIns="0" bIns="0" rtlCol="0" anchor="t"/>
          <a:lstStyle/>
          <a:p>
            <a:pPr algn="ctr" indent="0" marL="0">
              <a:lnSpc>
                <a:spcPts val="1700"/>
              </a:lnSpc>
              <a:buNone/>
            </a:pPr>
            <a:r>
              <a:rPr lang="en-US" sz="1250" dirty="0">
                <a:solidFill>
                  <a:srgbClr val="00002E"/>
                </a:solidFill>
                <a:latin typeface="PT Sans" pitchFamily="34" charset="0"/>
                <a:ea typeface="PT Sans" pitchFamily="34" charset="-122"/>
                <a:cs typeface="PT Sans" pitchFamily="34" charset="-120"/>
              </a:rPr>
              <a:t>Average price increase with pool</a:t>
            </a:r>
            <a:endParaRPr lang="en-US" sz="1250" dirty="0"/>
          </a:p>
        </p:txBody>
      </p:sp>
      <p:sp>
        <p:nvSpPr>
          <p:cNvPr id="11" name="Text 8"/>
          <p:cNvSpPr/>
          <p:nvPr/>
        </p:nvSpPr>
        <p:spPr>
          <a:xfrm>
            <a:off x="5595937" y="6243758"/>
            <a:ext cx="3438287" cy="538163"/>
          </a:xfrm>
          <a:prstGeom prst="rect">
            <a:avLst/>
          </a:prstGeom>
          <a:noFill/>
          <a:ln/>
        </p:spPr>
        <p:txBody>
          <a:bodyPr wrap="none" lIns="0" tIns="0" rIns="0" bIns="0" rtlCol="0" anchor="t"/>
          <a:lstStyle/>
          <a:p>
            <a:pPr algn="ctr" indent="0" marL="0">
              <a:lnSpc>
                <a:spcPts val="4200"/>
              </a:lnSpc>
              <a:buNone/>
            </a:pPr>
            <a:r>
              <a:rPr lang="en-US" sz="4200" dirty="0">
                <a:solidFill>
                  <a:srgbClr val="00002E"/>
                </a:solidFill>
                <a:latin typeface="Nunito Semi Bold" pitchFamily="34" charset="0"/>
                <a:ea typeface="Nunito Semi Bold" pitchFamily="34" charset="-122"/>
                <a:cs typeface="Nunito Semi Bold" pitchFamily="34" charset="-120"/>
              </a:rPr>
              <a:t>2.5x</a:t>
            </a:r>
            <a:endParaRPr lang="en-US" sz="4200" dirty="0"/>
          </a:p>
        </p:txBody>
      </p:sp>
      <p:sp>
        <p:nvSpPr>
          <p:cNvPr id="12" name="Text 9"/>
          <p:cNvSpPr/>
          <p:nvPr/>
        </p:nvSpPr>
        <p:spPr>
          <a:xfrm>
            <a:off x="6355556" y="6946703"/>
            <a:ext cx="1918930" cy="239911"/>
          </a:xfrm>
          <a:prstGeom prst="rect">
            <a:avLst/>
          </a:prstGeom>
          <a:noFill/>
          <a:ln/>
        </p:spPr>
        <p:txBody>
          <a:bodyPr wrap="none" lIns="0" tIns="0" rIns="0" bIns="0" rtlCol="0" anchor="t"/>
          <a:lstStyle/>
          <a:p>
            <a:pPr algn="ctr" indent="0" marL="0">
              <a:lnSpc>
                <a:spcPts val="1850"/>
              </a:lnSpc>
              <a:buNone/>
            </a:pPr>
            <a:r>
              <a:rPr lang="en-US" sz="1500" dirty="0">
                <a:solidFill>
                  <a:srgbClr val="00002E"/>
                </a:solidFill>
                <a:latin typeface="Nunito Semi Bold" pitchFamily="34" charset="0"/>
                <a:ea typeface="Nunito Semi Bold" pitchFamily="34" charset="-122"/>
                <a:cs typeface="Nunito Semi Bold" pitchFamily="34" charset="-120"/>
              </a:rPr>
              <a:t>Garage Value</a:t>
            </a:r>
            <a:endParaRPr lang="en-US" sz="1500" dirty="0"/>
          </a:p>
        </p:txBody>
      </p:sp>
      <p:sp>
        <p:nvSpPr>
          <p:cNvPr id="13" name="Text 10"/>
          <p:cNvSpPr/>
          <p:nvPr/>
        </p:nvSpPr>
        <p:spPr>
          <a:xfrm>
            <a:off x="5595937" y="7253289"/>
            <a:ext cx="3438287" cy="219313"/>
          </a:xfrm>
          <a:prstGeom prst="rect">
            <a:avLst/>
          </a:prstGeom>
          <a:noFill/>
          <a:ln/>
        </p:spPr>
        <p:txBody>
          <a:bodyPr wrap="none" lIns="0" tIns="0" rIns="0" bIns="0" rtlCol="0" anchor="t"/>
          <a:lstStyle/>
          <a:p>
            <a:pPr algn="ctr" indent="0" marL="0">
              <a:lnSpc>
                <a:spcPts val="1700"/>
              </a:lnSpc>
              <a:buNone/>
            </a:pPr>
            <a:r>
              <a:rPr lang="en-US" sz="1250" dirty="0">
                <a:solidFill>
                  <a:srgbClr val="00002E"/>
                </a:solidFill>
                <a:latin typeface="PT Sans" pitchFamily="34" charset="0"/>
                <a:ea typeface="PT Sans" pitchFamily="34" charset="-122"/>
                <a:cs typeface="PT Sans" pitchFamily="34" charset="-120"/>
              </a:rPr>
              <a:t>Price per square foot comparison</a:t>
            </a:r>
            <a:endParaRPr lang="en-US" sz="1250" dirty="0"/>
          </a:p>
        </p:txBody>
      </p:sp>
      <p:sp>
        <p:nvSpPr>
          <p:cNvPr id="14" name="Text 11"/>
          <p:cNvSpPr/>
          <p:nvPr/>
        </p:nvSpPr>
        <p:spPr>
          <a:xfrm>
            <a:off x="9173051" y="6243758"/>
            <a:ext cx="3438406" cy="538163"/>
          </a:xfrm>
          <a:prstGeom prst="rect">
            <a:avLst/>
          </a:prstGeom>
          <a:noFill/>
          <a:ln/>
        </p:spPr>
        <p:txBody>
          <a:bodyPr wrap="none" lIns="0" tIns="0" rIns="0" bIns="0" rtlCol="0" anchor="t"/>
          <a:lstStyle/>
          <a:p>
            <a:pPr algn="ctr" indent="0" marL="0">
              <a:lnSpc>
                <a:spcPts val="4200"/>
              </a:lnSpc>
              <a:buNone/>
            </a:pPr>
            <a:r>
              <a:rPr lang="en-US" sz="4200" dirty="0">
                <a:solidFill>
                  <a:srgbClr val="00002E"/>
                </a:solidFill>
                <a:latin typeface="Nunito Semi Bold" pitchFamily="34" charset="0"/>
                <a:ea typeface="Nunito Semi Bold" pitchFamily="34" charset="-122"/>
                <a:cs typeface="Nunito Semi Bold" pitchFamily="34" charset="-120"/>
              </a:rPr>
              <a:t>$15K</a:t>
            </a:r>
            <a:endParaRPr lang="en-US" sz="4200" dirty="0"/>
          </a:p>
        </p:txBody>
      </p:sp>
      <p:sp>
        <p:nvSpPr>
          <p:cNvPr id="15" name="Text 12"/>
          <p:cNvSpPr/>
          <p:nvPr/>
        </p:nvSpPr>
        <p:spPr>
          <a:xfrm>
            <a:off x="9932789" y="6946703"/>
            <a:ext cx="1918930" cy="239911"/>
          </a:xfrm>
          <a:prstGeom prst="rect">
            <a:avLst/>
          </a:prstGeom>
          <a:noFill/>
          <a:ln/>
        </p:spPr>
        <p:txBody>
          <a:bodyPr wrap="none" lIns="0" tIns="0" rIns="0" bIns="0" rtlCol="0" anchor="t"/>
          <a:lstStyle/>
          <a:p>
            <a:pPr algn="ctr" indent="0" marL="0">
              <a:lnSpc>
                <a:spcPts val="1850"/>
              </a:lnSpc>
              <a:buNone/>
            </a:pPr>
            <a:r>
              <a:rPr lang="en-US" sz="1500" dirty="0">
                <a:solidFill>
                  <a:srgbClr val="00002E"/>
                </a:solidFill>
                <a:latin typeface="Nunito Semi Bold" pitchFamily="34" charset="0"/>
                <a:ea typeface="Nunito Semi Bold" pitchFamily="34" charset="-122"/>
                <a:cs typeface="Nunito Semi Bold" pitchFamily="34" charset="-120"/>
              </a:rPr>
              <a:t>View Premium</a:t>
            </a:r>
            <a:endParaRPr lang="en-US" sz="1500" dirty="0"/>
          </a:p>
        </p:txBody>
      </p:sp>
      <p:sp>
        <p:nvSpPr>
          <p:cNvPr id="16" name="Text 13"/>
          <p:cNvSpPr/>
          <p:nvPr/>
        </p:nvSpPr>
        <p:spPr>
          <a:xfrm>
            <a:off x="9173051" y="7253289"/>
            <a:ext cx="3438406" cy="219313"/>
          </a:xfrm>
          <a:prstGeom prst="rect">
            <a:avLst/>
          </a:prstGeom>
          <a:noFill/>
          <a:ln/>
        </p:spPr>
        <p:txBody>
          <a:bodyPr wrap="none" lIns="0" tIns="0" rIns="0" bIns="0" rtlCol="0" anchor="t"/>
          <a:lstStyle/>
          <a:p>
            <a:pPr algn="ctr" indent="0" marL="0">
              <a:lnSpc>
                <a:spcPts val="1700"/>
              </a:lnSpc>
              <a:buNone/>
            </a:pPr>
            <a:r>
              <a:rPr lang="en-US" sz="1250" dirty="0">
                <a:solidFill>
                  <a:srgbClr val="00002E"/>
                </a:solidFill>
                <a:latin typeface="PT Sans" pitchFamily="34" charset="0"/>
                <a:ea typeface="PT Sans" pitchFamily="34" charset="-122"/>
                <a:cs typeface="PT Sans" pitchFamily="34" charset="-120"/>
              </a:rPr>
              <a:t>Average scenic view value</a:t>
            </a:r>
            <a:endParaRPr lang="en-US" sz="12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3762732"/>
            <a:ext cx="5632490" cy="704017"/>
          </a:xfrm>
          <a:prstGeom prst="rect">
            <a:avLst/>
          </a:prstGeom>
          <a:noFill/>
          <a:ln/>
        </p:spPr>
        <p:txBody>
          <a:bodyPr wrap="none" lIns="0" tIns="0" rIns="0" bIns="0" rtlCol="0" anchor="t"/>
          <a:lstStyle/>
          <a:p>
            <a:pPr algn="l" indent="0" marL="0">
              <a:lnSpc>
                <a:spcPts val="5500"/>
              </a:lnSpc>
              <a:buNone/>
            </a:pPr>
            <a:endParaRPr lang="en-US" sz="4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756053"/>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The Real Estate Pricing Challenge</a:t>
            </a:r>
            <a:endParaRPr lang="en-US" sz="4400" dirty="0"/>
          </a:p>
        </p:txBody>
      </p:sp>
      <p:sp>
        <p:nvSpPr>
          <p:cNvPr id="4" name="Text 1"/>
          <p:cNvSpPr/>
          <p:nvPr/>
        </p:nvSpPr>
        <p:spPr>
          <a:xfrm>
            <a:off x="6324124" y="3523059"/>
            <a:ext cx="7468553" cy="1532096"/>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Understanding property values requires more than intuition—it demands systematic data analysis. This guide walks through the complete workflow for pricing real estate using Python, from loading raw data to extracting actionable insights that drive pricing decisions.</a:t>
            </a:r>
            <a:endParaRPr lang="en-US" sz="1850" dirty="0"/>
          </a:p>
        </p:txBody>
      </p:sp>
      <p:sp>
        <p:nvSpPr>
          <p:cNvPr id="5" name="Text 2"/>
          <p:cNvSpPr/>
          <p:nvPr/>
        </p:nvSpPr>
        <p:spPr>
          <a:xfrm>
            <a:off x="6324124" y="5324356"/>
            <a:ext cx="7468553" cy="1149072"/>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Each step builds upon the previous one, creating a comprehensive analytical framework that transforms raw property data into strategic pricing intelligence.</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0104" y="652224"/>
            <a:ext cx="6321385" cy="697468"/>
          </a:xfrm>
          <a:prstGeom prst="rect">
            <a:avLst/>
          </a:prstGeom>
          <a:noFill/>
          <a:ln/>
        </p:spPr>
        <p:txBody>
          <a:bodyPr wrap="none" lIns="0" tIns="0" rIns="0" bIns="0" rtlCol="0" anchor="t"/>
          <a:lstStyle/>
          <a:p>
            <a:pPr algn="l" indent="0" marL="0">
              <a:lnSpc>
                <a:spcPts val="5450"/>
              </a:lnSpc>
              <a:buNone/>
            </a:pPr>
            <a:r>
              <a:rPr lang="en-US" sz="4350" dirty="0">
                <a:solidFill>
                  <a:srgbClr val="00002E"/>
                </a:solidFill>
                <a:latin typeface="Nunito Semi Bold" pitchFamily="34" charset="0"/>
                <a:ea typeface="Nunito Semi Bold" pitchFamily="34" charset="-122"/>
                <a:cs typeface="Nunito Semi Bold" pitchFamily="34" charset="-120"/>
              </a:rPr>
              <a:t>Step 1: Loading the Data</a:t>
            </a:r>
            <a:endParaRPr lang="en-US" sz="4350" dirty="0"/>
          </a:p>
        </p:txBody>
      </p:sp>
      <p:pic>
        <p:nvPicPr>
          <p:cNvPr id="3" name="Image 0" descr="preencoded.png">    </p:cNvPr>
          <p:cNvPicPr>
            <a:picLocks noChangeAspect="1"/>
          </p:cNvPicPr>
          <p:nvPr/>
        </p:nvPicPr>
        <p:blipFill>
          <a:blip r:embed="rId1"/>
          <a:stretch>
            <a:fillRect/>
          </a:stretch>
        </p:blipFill>
        <p:spPr>
          <a:xfrm>
            <a:off x="830104" y="1966436"/>
            <a:ext cx="4163377" cy="5352812"/>
          </a:xfrm>
          <a:prstGeom prst="rect">
            <a:avLst/>
          </a:prstGeom>
        </p:spPr>
      </p:pic>
      <p:sp>
        <p:nvSpPr>
          <p:cNvPr id="4" name="Text 1"/>
          <p:cNvSpPr/>
          <p:nvPr/>
        </p:nvSpPr>
        <p:spPr>
          <a:xfrm>
            <a:off x="5579745" y="2581989"/>
            <a:ext cx="3550206" cy="348853"/>
          </a:xfrm>
          <a:prstGeom prst="rect">
            <a:avLst/>
          </a:prstGeom>
          <a:noFill/>
          <a:ln/>
        </p:spPr>
        <p:txBody>
          <a:bodyPr wrap="none" lIns="0" tIns="0" rIns="0" bIns="0" rtlCol="0" anchor="t"/>
          <a:lstStyle/>
          <a:p>
            <a:pPr algn="l" indent="0" marL="0">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Foundation of Your Analysis</a:t>
            </a:r>
            <a:endParaRPr lang="en-US" sz="2150" dirty="0"/>
          </a:p>
        </p:txBody>
      </p:sp>
      <p:sp>
        <p:nvSpPr>
          <p:cNvPr id="5" name="Text 2"/>
          <p:cNvSpPr/>
          <p:nvPr/>
        </p:nvSpPr>
        <p:spPr>
          <a:xfrm>
            <a:off x="5579745" y="3165753"/>
            <a:ext cx="8228052" cy="1132999"/>
          </a:xfrm>
          <a:prstGeom prst="rect">
            <a:avLst/>
          </a:prstGeom>
          <a:noFill/>
          <a:ln/>
        </p:spPr>
        <p:txBody>
          <a:bodyPr wrap="square" lIns="0" tIns="0" rIns="0" bIns="0" rtlCol="0" anchor="t"/>
          <a:lstStyle/>
          <a:p>
            <a:pPr algn="l" indent="0" marL="0">
              <a:lnSpc>
                <a:spcPts val="2950"/>
              </a:lnSpc>
              <a:buNone/>
            </a:pPr>
            <a:r>
              <a:rPr lang="en-US" sz="1850" dirty="0">
                <a:solidFill>
                  <a:srgbClr val="00002E"/>
                </a:solidFill>
                <a:latin typeface="PT Sans" pitchFamily="34" charset="0"/>
                <a:ea typeface="PT Sans" pitchFamily="34" charset="-122"/>
                <a:cs typeface="PT Sans" pitchFamily="34" charset="-120"/>
              </a:rPr>
              <a:t>Begin by loading your real estate dataset into a Pandas DataFrame, the fundamental data structure for analysis. Whether your data lives in CSV, Excel, or a database, Pandas provides efficient tools to import and structure it.</a:t>
            </a:r>
            <a:endParaRPr lang="en-US" sz="1850" dirty="0"/>
          </a:p>
        </p:txBody>
      </p:sp>
      <p:sp>
        <p:nvSpPr>
          <p:cNvPr id="6" name="Text 3"/>
          <p:cNvSpPr/>
          <p:nvPr/>
        </p:nvSpPr>
        <p:spPr>
          <a:xfrm>
            <a:off x="5579745" y="4510207"/>
            <a:ext cx="8228052" cy="377666"/>
          </a:xfrm>
          <a:prstGeom prst="rect">
            <a:avLst/>
          </a:prstGeom>
          <a:noFill/>
          <a:ln/>
        </p:spPr>
        <p:txBody>
          <a:bodyPr wrap="none" lIns="0" tIns="0" rIns="0" bIns="0" rtlCol="0" anchor="t"/>
          <a:lstStyle/>
          <a:p>
            <a:pPr algn="l" indent="0" marL="0">
              <a:lnSpc>
                <a:spcPts val="2950"/>
              </a:lnSpc>
              <a:buNone/>
            </a:pPr>
            <a:r>
              <a:rPr lang="en-US" sz="1850" b="1" dirty="0">
                <a:solidFill>
                  <a:srgbClr val="00002E"/>
                </a:solidFill>
                <a:latin typeface="PT Sans" pitchFamily="34" charset="0"/>
                <a:ea typeface="PT Sans" pitchFamily="34" charset="-122"/>
                <a:cs typeface="PT Sans" pitchFamily="34" charset="-120"/>
              </a:rPr>
              <a:t>Key considerations:</a:t>
            </a:r>
            <a:endParaRPr lang="en-US" sz="1850" dirty="0"/>
          </a:p>
        </p:txBody>
      </p:sp>
      <p:sp>
        <p:nvSpPr>
          <p:cNvPr id="7" name="Text 4"/>
          <p:cNvSpPr/>
          <p:nvPr/>
        </p:nvSpPr>
        <p:spPr>
          <a:xfrm>
            <a:off x="5579745" y="5099328"/>
            <a:ext cx="8228052" cy="1510952"/>
          </a:xfrm>
          <a:prstGeom prst="rect">
            <a:avLst/>
          </a:prstGeom>
          <a:noFill/>
          <a:ln/>
        </p:spPr>
        <p:txBody>
          <a:bodyPr wrap="square" lIns="0" tIns="0" rIns="0" bIns="0" rtlCol="0" anchor="t"/>
          <a:lstStyle/>
          <a:p>
            <a:pPr algn="l" marL="342900" indent="-342900">
              <a:lnSpc>
                <a:spcPts val="2950"/>
              </a:lnSpc>
              <a:buSzPct val="100000"/>
              <a:buChar char="•"/>
            </a:pPr>
            <a:r>
              <a:rPr lang="en-US" sz="1850" dirty="0">
                <a:solidFill>
                  <a:srgbClr val="00002E"/>
                </a:solidFill>
                <a:latin typeface="PT Sans" pitchFamily="34" charset="0"/>
                <a:ea typeface="PT Sans" pitchFamily="34" charset="-122"/>
                <a:cs typeface="PT Sans" pitchFamily="34" charset="-120"/>
              </a:rPr>
              <a:t>Verify file paths and format specifications</a:t>
            </a:r>
            <a:endParaRPr lang="en-US" sz="1850" dirty="0"/>
          </a:p>
          <a:p>
            <a:pPr algn="l" marL="342900" indent="-342900">
              <a:lnSpc>
                <a:spcPts val="2950"/>
              </a:lnSpc>
              <a:buSzPct val="100000"/>
              <a:buChar char="•"/>
            </a:pPr>
            <a:r>
              <a:rPr lang="en-US" sz="1850" dirty="0">
                <a:solidFill>
                  <a:srgbClr val="00002E"/>
                </a:solidFill>
                <a:latin typeface="PT Sans" pitchFamily="34" charset="0"/>
                <a:ea typeface="PT Sans" pitchFamily="34" charset="-122"/>
                <a:cs typeface="PT Sans" pitchFamily="34" charset="-120"/>
              </a:rPr>
              <a:t>Check initial data shape and structure</a:t>
            </a:r>
            <a:endParaRPr lang="en-US" sz="1850" dirty="0"/>
          </a:p>
          <a:p>
            <a:pPr algn="l" marL="342900" indent="-342900">
              <a:lnSpc>
                <a:spcPts val="2950"/>
              </a:lnSpc>
              <a:buSzPct val="100000"/>
              <a:buChar char="•"/>
            </a:pPr>
            <a:r>
              <a:rPr lang="en-US" sz="1850" dirty="0">
                <a:solidFill>
                  <a:srgbClr val="00002E"/>
                </a:solidFill>
                <a:latin typeface="PT Sans" pitchFamily="34" charset="0"/>
                <a:ea typeface="PT Sans" pitchFamily="34" charset="-122"/>
                <a:cs typeface="PT Sans" pitchFamily="34" charset="-120"/>
              </a:rPr>
              <a:t>Inspect data types for each column</a:t>
            </a:r>
            <a:endParaRPr lang="en-US" sz="1850" dirty="0"/>
          </a:p>
          <a:p>
            <a:pPr algn="l" marL="342900" indent="-342900">
              <a:lnSpc>
                <a:spcPts val="2950"/>
              </a:lnSpc>
              <a:buSzPct val="100000"/>
              <a:buChar char="•"/>
            </a:pPr>
            <a:r>
              <a:rPr lang="en-US" sz="1850" dirty="0">
                <a:solidFill>
                  <a:srgbClr val="00002E"/>
                </a:solidFill>
                <a:latin typeface="PT Sans" pitchFamily="34" charset="0"/>
                <a:ea typeface="PT Sans" pitchFamily="34" charset="-122"/>
                <a:cs typeface="PT Sans" pitchFamily="34" charset="-120"/>
              </a:rPr>
              <a:t>Handle encoding issues if present</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251109"/>
            <a:ext cx="6598682" cy="704017"/>
          </a:xfrm>
          <a:prstGeom prst="rect">
            <a:avLst/>
          </a:prstGeom>
          <a:noFill/>
          <a:ln/>
        </p:spPr>
        <p:txBody>
          <a:bodyPr wrap="non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Step 2: Cleaning the Data</a:t>
            </a:r>
            <a:endParaRPr lang="en-US" sz="4400" dirty="0"/>
          </a:p>
        </p:txBody>
      </p:sp>
      <p:sp>
        <p:nvSpPr>
          <p:cNvPr id="3" name="Shape 1"/>
          <p:cNvSpPr/>
          <p:nvPr/>
        </p:nvSpPr>
        <p:spPr>
          <a:xfrm>
            <a:off x="837724" y="2433876"/>
            <a:ext cx="4158734" cy="3892391"/>
          </a:xfrm>
          <a:prstGeom prst="roundRect">
            <a:avLst>
              <a:gd name="adj" fmla="val 9225"/>
            </a:avLst>
          </a:prstGeom>
          <a:solidFill>
            <a:srgbClr val="F3F3FF"/>
          </a:solidFill>
          <a:ln w="22860">
            <a:solidFill>
              <a:srgbClr val="2D4DF2"/>
            </a:solidFill>
            <a:prstDash val="solid"/>
          </a:ln>
        </p:spPr>
      </p:sp>
      <p:sp>
        <p:nvSpPr>
          <p:cNvPr id="4" name="Shape 2"/>
          <p:cNvSpPr/>
          <p:nvPr/>
        </p:nvSpPr>
        <p:spPr>
          <a:xfrm>
            <a:off x="1099899" y="2696051"/>
            <a:ext cx="718066" cy="718066"/>
          </a:xfrm>
          <a:prstGeom prst="roundRect">
            <a:avLst>
              <a:gd name="adj" fmla="val 12732932"/>
            </a:avLst>
          </a:prstGeom>
          <a:solidFill>
            <a:srgbClr val="2D4DF2"/>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97305" y="2893457"/>
            <a:ext cx="323136" cy="323136"/>
          </a:xfrm>
          <a:prstGeom prst="rect">
            <a:avLst/>
          </a:prstGeom>
        </p:spPr>
      </p:pic>
      <p:sp>
        <p:nvSpPr>
          <p:cNvPr id="6" name="Text 3"/>
          <p:cNvSpPr/>
          <p:nvPr/>
        </p:nvSpPr>
        <p:spPr>
          <a:xfrm>
            <a:off x="1099899" y="365343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Missing Values</a:t>
            </a:r>
            <a:endParaRPr lang="en-US" sz="2200" dirty="0"/>
          </a:p>
        </p:txBody>
      </p:sp>
      <p:sp>
        <p:nvSpPr>
          <p:cNvPr id="7" name="Text 4"/>
          <p:cNvSpPr/>
          <p:nvPr/>
        </p:nvSpPr>
        <p:spPr>
          <a:xfrm>
            <a:off x="1099899" y="4148971"/>
            <a:ext cx="3634383" cy="1915120"/>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Identify and handle missing data systematically. Use statistical methods or domain knowledge to impute values, or drop records if appropriate.</a:t>
            </a:r>
            <a:endParaRPr lang="en-US" sz="1850" dirty="0"/>
          </a:p>
        </p:txBody>
      </p:sp>
      <p:sp>
        <p:nvSpPr>
          <p:cNvPr id="8" name="Shape 5"/>
          <p:cNvSpPr/>
          <p:nvPr/>
        </p:nvSpPr>
        <p:spPr>
          <a:xfrm>
            <a:off x="5235773" y="2433876"/>
            <a:ext cx="4158734" cy="3892391"/>
          </a:xfrm>
          <a:prstGeom prst="roundRect">
            <a:avLst>
              <a:gd name="adj" fmla="val 9225"/>
            </a:avLst>
          </a:prstGeom>
          <a:solidFill>
            <a:srgbClr val="F3F3FF"/>
          </a:solidFill>
          <a:ln w="22860">
            <a:solidFill>
              <a:srgbClr val="018CE1"/>
            </a:solidFill>
            <a:prstDash val="solid"/>
          </a:ln>
        </p:spPr>
      </p:sp>
      <p:sp>
        <p:nvSpPr>
          <p:cNvPr id="9" name="Shape 6"/>
          <p:cNvSpPr/>
          <p:nvPr/>
        </p:nvSpPr>
        <p:spPr>
          <a:xfrm>
            <a:off x="5497949" y="2696051"/>
            <a:ext cx="718066" cy="718066"/>
          </a:xfrm>
          <a:prstGeom prst="roundRect">
            <a:avLst>
              <a:gd name="adj" fmla="val 12732932"/>
            </a:avLst>
          </a:prstGeom>
          <a:solidFill>
            <a:srgbClr val="018CE1"/>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95355" y="2893457"/>
            <a:ext cx="323136" cy="323136"/>
          </a:xfrm>
          <a:prstGeom prst="rect">
            <a:avLst/>
          </a:prstGeom>
        </p:spPr>
      </p:pic>
      <p:sp>
        <p:nvSpPr>
          <p:cNvPr id="11" name="Text 7"/>
          <p:cNvSpPr/>
          <p:nvPr/>
        </p:nvSpPr>
        <p:spPr>
          <a:xfrm>
            <a:off x="5497949" y="365343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Duplicate Entries</a:t>
            </a:r>
            <a:endParaRPr lang="en-US" sz="2200" dirty="0"/>
          </a:p>
        </p:txBody>
      </p:sp>
      <p:sp>
        <p:nvSpPr>
          <p:cNvPr id="12" name="Text 8"/>
          <p:cNvSpPr/>
          <p:nvPr/>
        </p:nvSpPr>
        <p:spPr>
          <a:xfrm>
            <a:off x="5497949" y="4148971"/>
            <a:ext cx="3634383" cy="1532096"/>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Remove duplicate property listings that can skew your analysis. Check for identical records or near-duplicates with minor variations.</a:t>
            </a:r>
            <a:endParaRPr lang="en-US" sz="1850" dirty="0"/>
          </a:p>
        </p:txBody>
      </p:sp>
      <p:sp>
        <p:nvSpPr>
          <p:cNvPr id="13" name="Shape 9"/>
          <p:cNvSpPr/>
          <p:nvPr/>
        </p:nvSpPr>
        <p:spPr>
          <a:xfrm>
            <a:off x="9633823" y="2433876"/>
            <a:ext cx="4158853" cy="3892391"/>
          </a:xfrm>
          <a:prstGeom prst="roundRect">
            <a:avLst>
              <a:gd name="adj" fmla="val 9225"/>
            </a:avLst>
          </a:prstGeom>
          <a:solidFill>
            <a:srgbClr val="F3F3FF"/>
          </a:solidFill>
          <a:ln w="22860">
            <a:solidFill>
              <a:srgbClr val="DA33BF"/>
            </a:solidFill>
            <a:prstDash val="solid"/>
          </a:ln>
        </p:spPr>
      </p:sp>
      <p:sp>
        <p:nvSpPr>
          <p:cNvPr id="14" name="Shape 10"/>
          <p:cNvSpPr/>
          <p:nvPr/>
        </p:nvSpPr>
        <p:spPr>
          <a:xfrm>
            <a:off x="9895999" y="2696051"/>
            <a:ext cx="718066" cy="718066"/>
          </a:xfrm>
          <a:prstGeom prst="roundRect">
            <a:avLst>
              <a:gd name="adj" fmla="val 12732932"/>
            </a:avLst>
          </a:prstGeom>
          <a:solidFill>
            <a:srgbClr val="DA33BF"/>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93404" y="2893457"/>
            <a:ext cx="323136" cy="323136"/>
          </a:xfrm>
          <a:prstGeom prst="rect">
            <a:avLst/>
          </a:prstGeom>
        </p:spPr>
      </p:pic>
      <p:sp>
        <p:nvSpPr>
          <p:cNvPr id="16" name="Text 11"/>
          <p:cNvSpPr/>
          <p:nvPr/>
        </p:nvSpPr>
        <p:spPr>
          <a:xfrm>
            <a:off x="9895999" y="365343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Data Anomalies</a:t>
            </a:r>
            <a:endParaRPr lang="en-US" sz="2200" dirty="0"/>
          </a:p>
        </p:txBody>
      </p:sp>
      <p:sp>
        <p:nvSpPr>
          <p:cNvPr id="17" name="Text 12"/>
          <p:cNvSpPr/>
          <p:nvPr/>
        </p:nvSpPr>
        <p:spPr>
          <a:xfrm>
            <a:off x="9895999" y="4148971"/>
            <a:ext cx="3634502" cy="1532096"/>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Detect and address outliers and inconsistencies. Validate price ranges, square footage, and other key metrics for logical values.</a:t>
            </a:r>
            <a:endParaRPr lang="en-US" sz="1850" dirty="0"/>
          </a:p>
        </p:txBody>
      </p:sp>
      <p:sp>
        <p:nvSpPr>
          <p:cNvPr id="18" name="Text 13"/>
          <p:cNvSpPr/>
          <p:nvPr/>
        </p:nvSpPr>
        <p:spPr>
          <a:xfrm>
            <a:off x="837724" y="6595467"/>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Data quality is paramount—clean datasets lead to reliable insights and accurate pricing models.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756523"/>
            <a:ext cx="6898243" cy="704017"/>
          </a:xfrm>
          <a:prstGeom prst="rect">
            <a:avLst/>
          </a:prstGeom>
          <a:noFill/>
          <a:ln/>
        </p:spPr>
        <p:txBody>
          <a:bodyPr wrap="non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Step 3: Univariate Analysis</a:t>
            </a:r>
            <a:endParaRPr lang="en-US" sz="4400" dirty="0"/>
          </a:p>
        </p:txBody>
      </p:sp>
      <p:sp>
        <p:nvSpPr>
          <p:cNvPr id="4" name="Text 1"/>
          <p:cNvSpPr/>
          <p:nvPr/>
        </p:nvSpPr>
        <p:spPr>
          <a:xfrm>
            <a:off x="837724" y="1819513"/>
            <a:ext cx="7468553" cy="1149072"/>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Start by exploring individual variables to understand their distributions and characteristics. This foundational analysis reveals patterns in key metrics like house prices, square footage, and property ages.</a:t>
            </a:r>
            <a:endParaRPr lang="en-US" sz="1850" dirty="0"/>
          </a:p>
        </p:txBody>
      </p:sp>
      <p:sp>
        <p:nvSpPr>
          <p:cNvPr id="5" name="Text 2"/>
          <p:cNvSpPr/>
          <p:nvPr/>
        </p:nvSpPr>
        <p:spPr>
          <a:xfrm>
            <a:off x="837724" y="3237786"/>
            <a:ext cx="239316" cy="299204"/>
          </a:xfrm>
          <a:prstGeom prst="rect">
            <a:avLst/>
          </a:prstGeom>
          <a:noFill/>
          <a:ln/>
        </p:spPr>
        <p:txBody>
          <a:bodyPr wrap="none" lIns="0" tIns="0" rIns="0" bIns="0" rtlCol="0" anchor="t"/>
          <a:lstStyle/>
          <a:p>
            <a:pPr algn="l" indent="0" marL="0">
              <a:lnSpc>
                <a:spcPts val="3000"/>
              </a:lnSpc>
              <a:buNone/>
            </a:pPr>
            <a:r>
              <a:rPr lang="en-US" sz="1850" dirty="0">
                <a:solidFill>
                  <a:srgbClr val="00002E"/>
                </a:solidFill>
                <a:latin typeface="Nunito Light" pitchFamily="34" charset="0"/>
                <a:ea typeface="Nunito Light" pitchFamily="34" charset="-122"/>
                <a:cs typeface="Nunito Light" pitchFamily="34" charset="-120"/>
              </a:rPr>
              <a:t>01</a:t>
            </a:r>
            <a:endParaRPr lang="en-US" sz="1850" dirty="0"/>
          </a:p>
        </p:txBody>
      </p:sp>
      <p:sp>
        <p:nvSpPr>
          <p:cNvPr id="6" name="Shape 3"/>
          <p:cNvSpPr/>
          <p:nvPr/>
        </p:nvSpPr>
        <p:spPr>
          <a:xfrm>
            <a:off x="837724" y="3614142"/>
            <a:ext cx="3614618" cy="30480"/>
          </a:xfrm>
          <a:prstGeom prst="rect">
            <a:avLst/>
          </a:prstGeom>
          <a:solidFill>
            <a:srgbClr val="2D4DF2"/>
          </a:solidFill>
          <a:ln/>
        </p:spPr>
      </p:sp>
      <p:sp>
        <p:nvSpPr>
          <p:cNvPr id="7" name="Text 4"/>
          <p:cNvSpPr/>
          <p:nvPr/>
        </p:nvSpPr>
        <p:spPr>
          <a:xfrm>
            <a:off x="837724" y="3794760"/>
            <a:ext cx="290000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Generate Distributions</a:t>
            </a:r>
            <a:endParaRPr lang="en-US" sz="2200" dirty="0"/>
          </a:p>
        </p:txBody>
      </p:sp>
      <p:sp>
        <p:nvSpPr>
          <p:cNvPr id="8" name="Text 5"/>
          <p:cNvSpPr/>
          <p:nvPr/>
        </p:nvSpPr>
        <p:spPr>
          <a:xfrm>
            <a:off x="837724" y="4290298"/>
            <a:ext cx="3614618" cy="1149072"/>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Create histograms and kernel density plots to visualize variable distributions</a:t>
            </a:r>
            <a:endParaRPr lang="en-US" sz="1850" dirty="0"/>
          </a:p>
        </p:txBody>
      </p:sp>
      <p:sp>
        <p:nvSpPr>
          <p:cNvPr id="9" name="Text 6"/>
          <p:cNvSpPr/>
          <p:nvPr/>
        </p:nvSpPr>
        <p:spPr>
          <a:xfrm>
            <a:off x="4691658" y="3237786"/>
            <a:ext cx="239316" cy="299204"/>
          </a:xfrm>
          <a:prstGeom prst="rect">
            <a:avLst/>
          </a:prstGeom>
          <a:noFill/>
          <a:ln/>
        </p:spPr>
        <p:txBody>
          <a:bodyPr wrap="none" lIns="0" tIns="0" rIns="0" bIns="0" rtlCol="0" anchor="t"/>
          <a:lstStyle/>
          <a:p>
            <a:pPr algn="l" indent="0" marL="0">
              <a:lnSpc>
                <a:spcPts val="3000"/>
              </a:lnSpc>
              <a:buNone/>
            </a:pPr>
            <a:r>
              <a:rPr lang="en-US" sz="1850" dirty="0">
                <a:solidFill>
                  <a:srgbClr val="00002E"/>
                </a:solidFill>
                <a:latin typeface="Nunito Light" pitchFamily="34" charset="0"/>
                <a:ea typeface="Nunito Light" pitchFamily="34" charset="-122"/>
                <a:cs typeface="Nunito Light" pitchFamily="34" charset="-120"/>
              </a:rPr>
              <a:t>02</a:t>
            </a:r>
            <a:endParaRPr lang="en-US" sz="1850" dirty="0"/>
          </a:p>
        </p:txBody>
      </p:sp>
      <p:sp>
        <p:nvSpPr>
          <p:cNvPr id="10" name="Shape 7"/>
          <p:cNvSpPr/>
          <p:nvPr/>
        </p:nvSpPr>
        <p:spPr>
          <a:xfrm>
            <a:off x="4691658" y="3614142"/>
            <a:ext cx="3614618" cy="30480"/>
          </a:xfrm>
          <a:prstGeom prst="rect">
            <a:avLst/>
          </a:prstGeom>
          <a:solidFill>
            <a:srgbClr val="018CE1"/>
          </a:solidFill>
          <a:ln/>
        </p:spPr>
      </p:sp>
      <p:sp>
        <p:nvSpPr>
          <p:cNvPr id="11" name="Text 8"/>
          <p:cNvSpPr/>
          <p:nvPr/>
        </p:nvSpPr>
        <p:spPr>
          <a:xfrm>
            <a:off x="4691658" y="3794760"/>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Calculate Statistics</a:t>
            </a:r>
            <a:endParaRPr lang="en-US" sz="2200" dirty="0"/>
          </a:p>
        </p:txBody>
      </p:sp>
      <p:sp>
        <p:nvSpPr>
          <p:cNvPr id="12" name="Text 9"/>
          <p:cNvSpPr/>
          <p:nvPr/>
        </p:nvSpPr>
        <p:spPr>
          <a:xfrm>
            <a:off x="4691658" y="4290298"/>
            <a:ext cx="3614618" cy="1149072"/>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Compute mean, median, standard deviation, and quartiles for each variable</a:t>
            </a:r>
            <a:endParaRPr lang="en-US" sz="1850" dirty="0"/>
          </a:p>
        </p:txBody>
      </p:sp>
      <p:sp>
        <p:nvSpPr>
          <p:cNvPr id="13" name="Text 10"/>
          <p:cNvSpPr/>
          <p:nvPr/>
        </p:nvSpPr>
        <p:spPr>
          <a:xfrm>
            <a:off x="837724" y="5858113"/>
            <a:ext cx="239316" cy="299204"/>
          </a:xfrm>
          <a:prstGeom prst="rect">
            <a:avLst/>
          </a:prstGeom>
          <a:noFill/>
          <a:ln/>
        </p:spPr>
        <p:txBody>
          <a:bodyPr wrap="none" lIns="0" tIns="0" rIns="0" bIns="0" rtlCol="0" anchor="t"/>
          <a:lstStyle/>
          <a:p>
            <a:pPr algn="l" indent="0" marL="0">
              <a:lnSpc>
                <a:spcPts val="3000"/>
              </a:lnSpc>
              <a:buNone/>
            </a:pPr>
            <a:r>
              <a:rPr lang="en-US" sz="1850" dirty="0">
                <a:solidFill>
                  <a:srgbClr val="00002E"/>
                </a:solidFill>
                <a:latin typeface="Nunito Light" pitchFamily="34" charset="0"/>
                <a:ea typeface="Nunito Light" pitchFamily="34" charset="-122"/>
                <a:cs typeface="Nunito Light" pitchFamily="34" charset="-120"/>
              </a:rPr>
              <a:t>03</a:t>
            </a:r>
            <a:endParaRPr lang="en-US" sz="1850" dirty="0"/>
          </a:p>
        </p:txBody>
      </p:sp>
      <p:sp>
        <p:nvSpPr>
          <p:cNvPr id="14" name="Shape 11"/>
          <p:cNvSpPr/>
          <p:nvPr/>
        </p:nvSpPr>
        <p:spPr>
          <a:xfrm>
            <a:off x="837724" y="6234470"/>
            <a:ext cx="7468553" cy="30480"/>
          </a:xfrm>
          <a:prstGeom prst="rect">
            <a:avLst/>
          </a:prstGeom>
          <a:solidFill>
            <a:srgbClr val="DA33BF"/>
          </a:solidFill>
          <a:ln/>
        </p:spPr>
      </p:sp>
      <p:sp>
        <p:nvSpPr>
          <p:cNvPr id="15" name="Text 12"/>
          <p:cNvSpPr/>
          <p:nvPr/>
        </p:nvSpPr>
        <p:spPr>
          <a:xfrm>
            <a:off x="837724" y="641508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Identify Patterns</a:t>
            </a:r>
            <a:endParaRPr lang="en-US" sz="2200" dirty="0"/>
          </a:p>
        </p:txBody>
      </p:sp>
      <p:sp>
        <p:nvSpPr>
          <p:cNvPr id="16" name="Text 13"/>
          <p:cNvSpPr/>
          <p:nvPr/>
        </p:nvSpPr>
        <p:spPr>
          <a:xfrm>
            <a:off x="837724" y="6910626"/>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Spot skewness, outliers, and unusual patterns that may require attention</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196697" y="893564"/>
            <a:ext cx="5779889" cy="554236"/>
          </a:xfrm>
          <a:prstGeom prst="rect">
            <a:avLst/>
          </a:prstGeom>
          <a:noFill/>
          <a:ln/>
        </p:spPr>
        <p:txBody>
          <a:bodyPr wrap="none" lIns="0" tIns="0" rIns="0" bIns="0" rtlCol="0" anchor="t"/>
          <a:lstStyle/>
          <a:p>
            <a:pPr algn="l" indent="0" marL="0">
              <a:lnSpc>
                <a:spcPts val="4350"/>
              </a:lnSpc>
              <a:buNone/>
            </a:pPr>
            <a:r>
              <a:rPr lang="en-US" sz="3450" dirty="0">
                <a:solidFill>
                  <a:srgbClr val="00002E"/>
                </a:solidFill>
                <a:latin typeface="Nunito Semi Bold" pitchFamily="34" charset="0"/>
                <a:ea typeface="Nunito Semi Bold" pitchFamily="34" charset="-122"/>
                <a:cs typeface="Nunito Semi Bold" pitchFamily="34" charset="-120"/>
              </a:rPr>
              <a:t>Step 4: Multivariate Analysis</a:t>
            </a:r>
            <a:endParaRPr lang="en-US" sz="3450" dirty="0"/>
          </a:p>
        </p:txBody>
      </p:sp>
      <p:sp>
        <p:nvSpPr>
          <p:cNvPr id="3" name="Text 1"/>
          <p:cNvSpPr/>
          <p:nvPr/>
        </p:nvSpPr>
        <p:spPr>
          <a:xfrm>
            <a:off x="1196697" y="2537817"/>
            <a:ext cx="2927271" cy="277058"/>
          </a:xfrm>
          <a:prstGeom prst="rect">
            <a:avLst/>
          </a:prstGeom>
          <a:noFill/>
          <a:ln/>
        </p:spPr>
        <p:txBody>
          <a:bodyPr wrap="none" lIns="0" tIns="0" rIns="0" bIns="0" rtlCol="0" anchor="t"/>
          <a:lstStyle/>
          <a:p>
            <a:pPr algn="l" indent="0" marL="0">
              <a:lnSpc>
                <a:spcPts val="2150"/>
              </a:lnSpc>
              <a:buNone/>
            </a:pPr>
            <a:r>
              <a:rPr lang="en-US" sz="1700" dirty="0">
                <a:solidFill>
                  <a:srgbClr val="00002E"/>
                </a:solidFill>
                <a:latin typeface="Nunito Semi Bold" pitchFamily="34" charset="0"/>
                <a:ea typeface="Nunito Semi Bold" pitchFamily="34" charset="-122"/>
                <a:cs typeface="Nunito Semi Bold" pitchFamily="34" charset="-120"/>
              </a:rPr>
              <a:t>Understanding Relationships</a:t>
            </a:r>
            <a:endParaRPr lang="en-US" sz="1700" dirty="0"/>
          </a:p>
        </p:txBody>
      </p:sp>
      <p:sp>
        <p:nvSpPr>
          <p:cNvPr id="4" name="Text 2"/>
          <p:cNvSpPr/>
          <p:nvPr/>
        </p:nvSpPr>
        <p:spPr>
          <a:xfrm>
            <a:off x="1196697" y="2963108"/>
            <a:ext cx="3984188" cy="1077754"/>
          </a:xfrm>
          <a:prstGeom prst="rect">
            <a:avLst/>
          </a:prstGeom>
          <a:noFill/>
          <a:ln/>
        </p:spPr>
        <p:txBody>
          <a:bodyPr wrap="square" lIns="0" tIns="0" rIns="0" bIns="0" rtlCol="0" anchor="t"/>
          <a:lstStyle/>
          <a:p>
            <a:pPr algn="l" indent="0" marL="0">
              <a:lnSpc>
                <a:spcPts val="2100"/>
              </a:lnSpc>
              <a:buNone/>
            </a:pPr>
            <a:r>
              <a:rPr lang="en-US" sz="1450" dirty="0">
                <a:solidFill>
                  <a:srgbClr val="00002E"/>
                </a:solidFill>
                <a:latin typeface="PT Sans" pitchFamily="34" charset="0"/>
                <a:ea typeface="PT Sans" pitchFamily="34" charset="-122"/>
                <a:cs typeface="PT Sans" pitchFamily="34" charset="-120"/>
              </a:rPr>
              <a:t>Move beyond single variables to explore how features interact and influence house prices. Multivariate analysis reveals correlations and dependencies that drive property valuation.</a:t>
            </a:r>
            <a:endParaRPr lang="en-US" sz="1450" dirty="0"/>
          </a:p>
        </p:txBody>
      </p:sp>
      <p:sp>
        <p:nvSpPr>
          <p:cNvPr id="5" name="Text 3"/>
          <p:cNvSpPr/>
          <p:nvPr/>
        </p:nvSpPr>
        <p:spPr>
          <a:xfrm>
            <a:off x="1196697" y="4174331"/>
            <a:ext cx="3984188" cy="269438"/>
          </a:xfrm>
          <a:prstGeom prst="rect">
            <a:avLst/>
          </a:prstGeom>
          <a:noFill/>
          <a:ln/>
        </p:spPr>
        <p:txBody>
          <a:bodyPr wrap="none" lIns="0" tIns="0" rIns="0" bIns="0" rtlCol="0" anchor="t"/>
          <a:lstStyle/>
          <a:p>
            <a:pPr algn="l" indent="0" marL="0">
              <a:lnSpc>
                <a:spcPts val="2100"/>
              </a:lnSpc>
              <a:buNone/>
            </a:pPr>
            <a:r>
              <a:rPr lang="en-US" sz="1450" b="1" dirty="0">
                <a:solidFill>
                  <a:srgbClr val="00002E"/>
                </a:solidFill>
                <a:latin typeface="PT Sans" pitchFamily="34" charset="0"/>
                <a:ea typeface="PT Sans" pitchFamily="34" charset="-122"/>
                <a:cs typeface="PT Sans" pitchFamily="34" charset="-120"/>
              </a:rPr>
              <a:t>Essential techniques:</a:t>
            </a:r>
            <a:endParaRPr lang="en-US" sz="1450" dirty="0"/>
          </a:p>
        </p:txBody>
      </p:sp>
      <p:sp>
        <p:nvSpPr>
          <p:cNvPr id="6" name="Text 4"/>
          <p:cNvSpPr/>
          <p:nvPr/>
        </p:nvSpPr>
        <p:spPr>
          <a:xfrm>
            <a:off x="1196697" y="4577239"/>
            <a:ext cx="3984188" cy="1077645"/>
          </a:xfrm>
          <a:prstGeom prst="rect">
            <a:avLst/>
          </a:prstGeom>
          <a:noFill/>
          <a:ln/>
        </p:spPr>
        <p:txBody>
          <a:bodyPr wrap="square" lIns="0" tIns="0" rIns="0" bIns="0" rtlCol="0" anchor="t"/>
          <a:lstStyle/>
          <a:p>
            <a:pPr algn="l" marL="342900" indent="-342900">
              <a:lnSpc>
                <a:spcPts val="2100"/>
              </a:lnSpc>
              <a:buSzPct val="100000"/>
              <a:buChar char="•"/>
            </a:pPr>
            <a:r>
              <a:rPr lang="en-US" sz="1450" dirty="0">
                <a:solidFill>
                  <a:srgbClr val="00002E"/>
                </a:solidFill>
                <a:latin typeface="PT Sans" pitchFamily="34" charset="0"/>
                <a:ea typeface="PT Sans" pitchFamily="34" charset="-122"/>
                <a:cs typeface="PT Sans" pitchFamily="34" charset="-120"/>
              </a:rPr>
              <a:t>Correlation matrices to quantify relationships</a:t>
            </a:r>
            <a:endParaRPr lang="en-US" sz="1450" dirty="0"/>
          </a:p>
          <a:p>
            <a:pPr algn="l" marL="342900" indent="-342900">
              <a:lnSpc>
                <a:spcPts val="2100"/>
              </a:lnSpc>
              <a:buSzPct val="100000"/>
              <a:buChar char="•"/>
            </a:pPr>
            <a:r>
              <a:rPr lang="en-US" sz="1450" dirty="0">
                <a:solidFill>
                  <a:srgbClr val="00002E"/>
                </a:solidFill>
                <a:latin typeface="PT Sans" pitchFamily="34" charset="0"/>
                <a:ea typeface="PT Sans" pitchFamily="34" charset="-122"/>
                <a:cs typeface="PT Sans" pitchFamily="34" charset="-120"/>
              </a:rPr>
              <a:t>Scatterplot matrices for visual exploration</a:t>
            </a:r>
            <a:endParaRPr lang="en-US" sz="1450" dirty="0"/>
          </a:p>
          <a:p>
            <a:pPr algn="l" marL="342900" indent="-342900">
              <a:lnSpc>
                <a:spcPts val="2100"/>
              </a:lnSpc>
              <a:buSzPct val="100000"/>
              <a:buChar char="•"/>
            </a:pPr>
            <a:r>
              <a:rPr lang="en-US" sz="1450" dirty="0">
                <a:solidFill>
                  <a:srgbClr val="00002E"/>
                </a:solidFill>
                <a:latin typeface="PT Sans" pitchFamily="34" charset="0"/>
                <a:ea typeface="PT Sans" pitchFamily="34" charset="-122"/>
                <a:cs typeface="PT Sans" pitchFamily="34" charset="-120"/>
              </a:rPr>
              <a:t>Pairwise comparisons of key features</a:t>
            </a:r>
            <a:endParaRPr lang="en-US" sz="1450" dirty="0"/>
          </a:p>
          <a:p>
            <a:pPr algn="l" marL="342900" indent="-342900">
              <a:lnSpc>
                <a:spcPts val="2100"/>
              </a:lnSpc>
              <a:buSzPct val="100000"/>
              <a:buChar char="•"/>
            </a:pPr>
            <a:r>
              <a:rPr lang="en-US" sz="1450" dirty="0">
                <a:solidFill>
                  <a:srgbClr val="00002E"/>
                </a:solidFill>
                <a:latin typeface="PT Sans" pitchFamily="34" charset="0"/>
                <a:ea typeface="PT Sans" pitchFamily="34" charset="-122"/>
                <a:cs typeface="PT Sans" pitchFamily="34" charset="-120"/>
              </a:rPr>
              <a:t>Heatmaps to highlight strong correlations</a:t>
            </a:r>
            <a:endParaRPr lang="en-US" sz="1450" dirty="0"/>
          </a:p>
        </p:txBody>
      </p:sp>
      <p:sp>
        <p:nvSpPr>
          <p:cNvPr id="7" name="Text 5"/>
          <p:cNvSpPr/>
          <p:nvPr/>
        </p:nvSpPr>
        <p:spPr>
          <a:xfrm>
            <a:off x="1196697" y="5788353"/>
            <a:ext cx="3984188" cy="538877"/>
          </a:xfrm>
          <a:prstGeom prst="rect">
            <a:avLst/>
          </a:prstGeom>
          <a:noFill/>
          <a:ln/>
        </p:spPr>
        <p:txBody>
          <a:bodyPr wrap="square" lIns="0" tIns="0" rIns="0" bIns="0" rtlCol="0" anchor="t"/>
          <a:lstStyle/>
          <a:p>
            <a:pPr algn="l" indent="0" marL="0">
              <a:lnSpc>
                <a:spcPts val="2100"/>
              </a:lnSpc>
              <a:buNone/>
            </a:pPr>
            <a:r>
              <a:rPr lang="en-US" sz="1450" dirty="0">
                <a:solidFill>
                  <a:srgbClr val="00002E"/>
                </a:solidFill>
                <a:latin typeface="PT Sans" pitchFamily="34" charset="0"/>
                <a:ea typeface="PT Sans" pitchFamily="34" charset="-122"/>
                <a:cs typeface="PT Sans" pitchFamily="34" charset="-120"/>
              </a:rPr>
              <a:t>Identify which features—bedrooms, location, amenities—have the strongest impact on price.</a:t>
            </a:r>
            <a:endParaRPr lang="en-US" sz="1450" dirty="0"/>
          </a:p>
        </p:txBody>
      </p:sp>
      <p:pic>
        <p:nvPicPr>
          <p:cNvPr id="8" name="Image 0" descr="preencoded.png">    </p:cNvPr>
          <p:cNvPicPr>
            <a:picLocks noChangeAspect="1"/>
          </p:cNvPicPr>
          <p:nvPr/>
        </p:nvPicPr>
        <p:blipFill>
          <a:blip r:embed="rId1"/>
          <a:stretch>
            <a:fillRect/>
          </a:stretch>
        </p:blipFill>
        <p:spPr>
          <a:xfrm>
            <a:off x="5648087" y="1837015"/>
            <a:ext cx="7793117" cy="53320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5962888" y="1300043"/>
            <a:ext cx="4040505" cy="400288"/>
          </a:xfrm>
          <a:prstGeom prst="rect">
            <a:avLst/>
          </a:prstGeom>
          <a:noFill/>
          <a:ln/>
        </p:spPr>
        <p:txBody>
          <a:bodyPr wrap="none" lIns="0" tIns="0" rIns="0" bIns="0" rtlCol="0" anchor="t"/>
          <a:lstStyle/>
          <a:p>
            <a:pPr algn="l" indent="0" marL="0">
              <a:lnSpc>
                <a:spcPts val="3150"/>
              </a:lnSpc>
              <a:buNone/>
            </a:pPr>
            <a:r>
              <a:rPr lang="en-US" sz="2500" dirty="0">
                <a:solidFill>
                  <a:srgbClr val="00002E"/>
                </a:solidFill>
                <a:latin typeface="Nunito Semi Bold" pitchFamily="34" charset="0"/>
                <a:ea typeface="Nunito Semi Bold" pitchFamily="34" charset="-122"/>
                <a:cs typeface="Nunito Semi Bold" pitchFamily="34" charset="-120"/>
              </a:rPr>
              <a:t>Step 5: Feature Engineering</a:t>
            </a:r>
            <a:endParaRPr lang="en-US" sz="2500" dirty="0"/>
          </a:p>
        </p:txBody>
      </p:sp>
      <p:sp>
        <p:nvSpPr>
          <p:cNvPr id="4" name="Text 1"/>
          <p:cNvSpPr/>
          <p:nvPr/>
        </p:nvSpPr>
        <p:spPr>
          <a:xfrm>
            <a:off x="5962888" y="1816418"/>
            <a:ext cx="8191024" cy="341471"/>
          </a:xfrm>
          <a:prstGeom prst="rect">
            <a:avLst/>
          </a:prstGeom>
          <a:noFill/>
          <a:ln/>
        </p:spPr>
        <p:txBody>
          <a:bodyPr wrap="square" lIns="0" tIns="0" rIns="0" bIns="0" rtlCol="0" anchor="t"/>
          <a:lstStyle/>
          <a:p>
            <a:pPr algn="l" indent="0" marL="0">
              <a:lnSpc>
                <a:spcPts val="1300"/>
              </a:lnSpc>
              <a:buNone/>
            </a:pPr>
            <a:r>
              <a:rPr lang="en-US" sz="1050" dirty="0">
                <a:solidFill>
                  <a:srgbClr val="00002E"/>
                </a:solidFill>
                <a:latin typeface="PT Sans" pitchFamily="34" charset="0"/>
                <a:ea typeface="PT Sans" pitchFamily="34" charset="-122"/>
                <a:cs typeface="PT Sans" pitchFamily="34" charset="-120"/>
              </a:rPr>
              <a:t>Enhance your dataset by creating new features that capture meaningful information for pricing analysis. These engineered variables often prove more predictive than raw data.</a:t>
            </a:r>
            <a:endParaRPr lang="en-US" sz="1050" dirty="0"/>
          </a:p>
        </p:txBody>
      </p:sp>
      <p:sp>
        <p:nvSpPr>
          <p:cNvPr id="5" name="Shape 2"/>
          <p:cNvSpPr/>
          <p:nvPr/>
        </p:nvSpPr>
        <p:spPr>
          <a:xfrm>
            <a:off x="5962888" y="2449116"/>
            <a:ext cx="8191024" cy="908923"/>
          </a:xfrm>
          <a:prstGeom prst="roundRect">
            <a:avLst>
              <a:gd name="adj" fmla="val 8048"/>
            </a:avLst>
          </a:prstGeom>
          <a:solidFill>
            <a:srgbClr val="F3F3FF">
              <a:alpha val="75000"/>
            </a:srgbClr>
          </a:solidFill>
          <a:ln/>
        </p:spPr>
      </p:sp>
      <p:sp>
        <p:nvSpPr>
          <p:cNvPr id="6" name="Shape 3"/>
          <p:cNvSpPr/>
          <p:nvPr/>
        </p:nvSpPr>
        <p:spPr>
          <a:xfrm>
            <a:off x="5962888" y="2433876"/>
            <a:ext cx="8191024" cy="60960"/>
          </a:xfrm>
          <a:prstGeom prst="roundRect">
            <a:avLst>
              <a:gd name="adj" fmla="val 334992"/>
            </a:avLst>
          </a:prstGeom>
          <a:solidFill>
            <a:srgbClr val="2D4DF2"/>
          </a:solidFill>
          <a:ln/>
        </p:spPr>
      </p:sp>
      <p:sp>
        <p:nvSpPr>
          <p:cNvPr id="7" name="Shape 4"/>
          <p:cNvSpPr/>
          <p:nvPr/>
        </p:nvSpPr>
        <p:spPr>
          <a:xfrm>
            <a:off x="9854208" y="2244923"/>
            <a:ext cx="408384" cy="408384"/>
          </a:xfrm>
          <a:prstGeom prst="roundRect">
            <a:avLst>
              <a:gd name="adj" fmla="val 223907"/>
            </a:avLst>
          </a:prstGeom>
          <a:solidFill>
            <a:srgbClr val="2D4DF2"/>
          </a:solidFill>
          <a:ln/>
        </p:spPr>
      </p:sp>
      <p:sp>
        <p:nvSpPr>
          <p:cNvPr id="8" name="Text 5"/>
          <p:cNvSpPr/>
          <p:nvPr/>
        </p:nvSpPr>
        <p:spPr>
          <a:xfrm>
            <a:off x="9976723" y="2346960"/>
            <a:ext cx="163354" cy="204192"/>
          </a:xfrm>
          <a:prstGeom prst="rect">
            <a:avLst/>
          </a:prstGeom>
          <a:noFill/>
          <a:ln/>
        </p:spPr>
        <p:txBody>
          <a:bodyPr wrap="none" lIns="0" tIns="0" rIns="0" bIns="0" rtlCol="0" anchor="t"/>
          <a:lstStyle/>
          <a:p>
            <a:pPr algn="l" indent="0" marL="0">
              <a:lnSpc>
                <a:spcPts val="1600"/>
              </a:lnSpc>
              <a:buNone/>
            </a:pPr>
            <a:r>
              <a:rPr lang="en-US" sz="1250" dirty="0">
                <a:solidFill>
                  <a:srgbClr val="FFFFFF"/>
                </a:solidFill>
                <a:latin typeface="Nunito Semi Bold" pitchFamily="34" charset="0"/>
                <a:ea typeface="Nunito Semi Bold" pitchFamily="34" charset="-122"/>
                <a:cs typeface="Nunito Semi Bold" pitchFamily="34" charset="-120"/>
              </a:rPr>
              <a:t>1</a:t>
            </a:r>
            <a:endParaRPr lang="en-US" sz="1250" dirty="0"/>
          </a:p>
        </p:txBody>
      </p:sp>
      <p:sp>
        <p:nvSpPr>
          <p:cNvPr id="9" name="Text 6"/>
          <p:cNvSpPr/>
          <p:nvPr/>
        </p:nvSpPr>
        <p:spPr>
          <a:xfrm>
            <a:off x="6114217" y="2789396"/>
            <a:ext cx="1601629" cy="200144"/>
          </a:xfrm>
          <a:prstGeom prst="rect">
            <a:avLst/>
          </a:prstGeom>
          <a:noFill/>
          <a:ln/>
        </p:spPr>
        <p:txBody>
          <a:bodyPr wrap="none" lIns="0" tIns="0" rIns="0" bIns="0" rtlCol="0" anchor="t"/>
          <a:lstStyle/>
          <a:p>
            <a:pPr algn="l" indent="0" marL="0">
              <a:lnSpc>
                <a:spcPts val="1550"/>
              </a:lnSpc>
              <a:buNone/>
            </a:pPr>
            <a:r>
              <a:rPr lang="en-US" sz="1250" dirty="0">
                <a:solidFill>
                  <a:srgbClr val="00002E"/>
                </a:solidFill>
                <a:latin typeface="Nunito Semi Bold" pitchFamily="34" charset="0"/>
                <a:ea typeface="Nunito Semi Bold" pitchFamily="34" charset="-122"/>
                <a:cs typeface="Nunito Semi Bold" pitchFamily="34" charset="-120"/>
              </a:rPr>
              <a:t>Price per Square Foot</a:t>
            </a:r>
            <a:endParaRPr lang="en-US" sz="1250" dirty="0"/>
          </a:p>
        </p:txBody>
      </p:sp>
      <p:sp>
        <p:nvSpPr>
          <p:cNvPr id="10" name="Text 7"/>
          <p:cNvSpPr/>
          <p:nvPr/>
        </p:nvSpPr>
        <p:spPr>
          <a:xfrm>
            <a:off x="6114217" y="3035975"/>
            <a:ext cx="7888367" cy="170736"/>
          </a:xfrm>
          <a:prstGeom prst="rect">
            <a:avLst/>
          </a:prstGeom>
          <a:noFill/>
          <a:ln/>
        </p:spPr>
        <p:txBody>
          <a:bodyPr wrap="none" lIns="0" tIns="0" rIns="0" bIns="0" rtlCol="0" anchor="t"/>
          <a:lstStyle/>
          <a:p>
            <a:pPr algn="l" indent="0" marL="0">
              <a:lnSpc>
                <a:spcPts val="1300"/>
              </a:lnSpc>
              <a:buNone/>
            </a:pPr>
            <a:r>
              <a:rPr lang="en-US" sz="1050" dirty="0">
                <a:solidFill>
                  <a:srgbClr val="00002E"/>
                </a:solidFill>
                <a:latin typeface="PT Sans" pitchFamily="34" charset="0"/>
                <a:ea typeface="PT Sans" pitchFamily="34" charset="-122"/>
                <a:cs typeface="PT Sans" pitchFamily="34" charset="-120"/>
              </a:rPr>
              <a:t>Calculate unit pricing to normalize property values across different sizes and enable meaningful comparisons</a:t>
            </a:r>
            <a:endParaRPr lang="en-US" sz="1050" dirty="0"/>
          </a:p>
        </p:txBody>
      </p:sp>
      <p:sp>
        <p:nvSpPr>
          <p:cNvPr id="11" name="Shape 8"/>
          <p:cNvSpPr/>
          <p:nvPr/>
        </p:nvSpPr>
        <p:spPr>
          <a:xfrm>
            <a:off x="5962888" y="3639622"/>
            <a:ext cx="8191024" cy="908923"/>
          </a:xfrm>
          <a:prstGeom prst="roundRect">
            <a:avLst>
              <a:gd name="adj" fmla="val 8048"/>
            </a:avLst>
          </a:prstGeom>
          <a:solidFill>
            <a:srgbClr val="F3F3FF">
              <a:alpha val="75000"/>
            </a:srgbClr>
          </a:solidFill>
          <a:ln/>
        </p:spPr>
      </p:sp>
      <p:sp>
        <p:nvSpPr>
          <p:cNvPr id="12" name="Shape 9"/>
          <p:cNvSpPr/>
          <p:nvPr/>
        </p:nvSpPr>
        <p:spPr>
          <a:xfrm>
            <a:off x="5962888" y="3624382"/>
            <a:ext cx="8191024" cy="60960"/>
          </a:xfrm>
          <a:prstGeom prst="roundRect">
            <a:avLst>
              <a:gd name="adj" fmla="val 334992"/>
            </a:avLst>
          </a:prstGeom>
          <a:solidFill>
            <a:srgbClr val="018CE1"/>
          </a:solidFill>
          <a:ln/>
        </p:spPr>
      </p:sp>
      <p:sp>
        <p:nvSpPr>
          <p:cNvPr id="13" name="Shape 10"/>
          <p:cNvSpPr/>
          <p:nvPr/>
        </p:nvSpPr>
        <p:spPr>
          <a:xfrm>
            <a:off x="9854208" y="3435429"/>
            <a:ext cx="408384" cy="408384"/>
          </a:xfrm>
          <a:prstGeom prst="roundRect">
            <a:avLst>
              <a:gd name="adj" fmla="val 223907"/>
            </a:avLst>
          </a:prstGeom>
          <a:solidFill>
            <a:srgbClr val="2D4DF2"/>
          </a:solidFill>
          <a:ln/>
        </p:spPr>
      </p:sp>
      <p:sp>
        <p:nvSpPr>
          <p:cNvPr id="14" name="Text 11"/>
          <p:cNvSpPr/>
          <p:nvPr/>
        </p:nvSpPr>
        <p:spPr>
          <a:xfrm>
            <a:off x="9976723" y="3537466"/>
            <a:ext cx="163354" cy="204192"/>
          </a:xfrm>
          <a:prstGeom prst="rect">
            <a:avLst/>
          </a:prstGeom>
          <a:noFill/>
          <a:ln/>
        </p:spPr>
        <p:txBody>
          <a:bodyPr wrap="none" lIns="0" tIns="0" rIns="0" bIns="0" rtlCol="0" anchor="t"/>
          <a:lstStyle/>
          <a:p>
            <a:pPr algn="l" indent="0" marL="0">
              <a:lnSpc>
                <a:spcPts val="1600"/>
              </a:lnSpc>
              <a:buNone/>
            </a:pPr>
            <a:r>
              <a:rPr lang="en-US" sz="1250" dirty="0">
                <a:solidFill>
                  <a:srgbClr val="FFFFFF"/>
                </a:solidFill>
                <a:latin typeface="Nunito Semi Bold" pitchFamily="34" charset="0"/>
                <a:ea typeface="Nunito Semi Bold" pitchFamily="34" charset="-122"/>
                <a:cs typeface="Nunito Semi Bold" pitchFamily="34" charset="-120"/>
              </a:rPr>
              <a:t>2</a:t>
            </a:r>
            <a:endParaRPr lang="en-US" sz="1250" dirty="0"/>
          </a:p>
        </p:txBody>
      </p:sp>
      <p:sp>
        <p:nvSpPr>
          <p:cNvPr id="15" name="Text 12"/>
          <p:cNvSpPr/>
          <p:nvPr/>
        </p:nvSpPr>
        <p:spPr>
          <a:xfrm>
            <a:off x="6114217" y="3979902"/>
            <a:ext cx="1601629" cy="200144"/>
          </a:xfrm>
          <a:prstGeom prst="rect">
            <a:avLst/>
          </a:prstGeom>
          <a:noFill/>
          <a:ln/>
        </p:spPr>
        <p:txBody>
          <a:bodyPr wrap="none" lIns="0" tIns="0" rIns="0" bIns="0" rtlCol="0" anchor="t"/>
          <a:lstStyle/>
          <a:p>
            <a:pPr algn="l" indent="0" marL="0">
              <a:lnSpc>
                <a:spcPts val="1550"/>
              </a:lnSpc>
              <a:buNone/>
            </a:pPr>
            <a:r>
              <a:rPr lang="en-US" sz="1250" dirty="0">
                <a:solidFill>
                  <a:srgbClr val="00002E"/>
                </a:solidFill>
                <a:latin typeface="Nunito Semi Bold" pitchFamily="34" charset="0"/>
                <a:ea typeface="Nunito Semi Bold" pitchFamily="34" charset="-122"/>
                <a:cs typeface="Nunito Semi Bold" pitchFamily="34" charset="-120"/>
              </a:rPr>
              <a:t>Property Age</a:t>
            </a:r>
            <a:endParaRPr lang="en-US" sz="1250" dirty="0"/>
          </a:p>
        </p:txBody>
      </p:sp>
      <p:sp>
        <p:nvSpPr>
          <p:cNvPr id="16" name="Text 13"/>
          <p:cNvSpPr/>
          <p:nvPr/>
        </p:nvSpPr>
        <p:spPr>
          <a:xfrm>
            <a:off x="6114217" y="4226481"/>
            <a:ext cx="7888367" cy="170736"/>
          </a:xfrm>
          <a:prstGeom prst="rect">
            <a:avLst/>
          </a:prstGeom>
          <a:noFill/>
          <a:ln/>
        </p:spPr>
        <p:txBody>
          <a:bodyPr wrap="none" lIns="0" tIns="0" rIns="0" bIns="0" rtlCol="0" anchor="t"/>
          <a:lstStyle/>
          <a:p>
            <a:pPr algn="l" indent="0" marL="0">
              <a:lnSpc>
                <a:spcPts val="1300"/>
              </a:lnSpc>
              <a:buNone/>
            </a:pPr>
            <a:r>
              <a:rPr lang="en-US" sz="1050" dirty="0">
                <a:solidFill>
                  <a:srgbClr val="00002E"/>
                </a:solidFill>
                <a:latin typeface="PT Sans" pitchFamily="34" charset="0"/>
                <a:ea typeface="PT Sans" pitchFamily="34" charset="-122"/>
                <a:cs typeface="PT Sans" pitchFamily="34" charset="-120"/>
              </a:rPr>
              <a:t>Derive age from construction year to assess how property vintage affects market value</a:t>
            </a:r>
            <a:endParaRPr lang="en-US" sz="1050" dirty="0"/>
          </a:p>
        </p:txBody>
      </p:sp>
      <p:sp>
        <p:nvSpPr>
          <p:cNvPr id="17" name="Shape 14"/>
          <p:cNvSpPr/>
          <p:nvPr/>
        </p:nvSpPr>
        <p:spPr>
          <a:xfrm>
            <a:off x="5962888" y="4830128"/>
            <a:ext cx="8191024" cy="908923"/>
          </a:xfrm>
          <a:prstGeom prst="roundRect">
            <a:avLst>
              <a:gd name="adj" fmla="val 8048"/>
            </a:avLst>
          </a:prstGeom>
          <a:solidFill>
            <a:srgbClr val="F3F3FF">
              <a:alpha val="75000"/>
            </a:srgbClr>
          </a:solidFill>
          <a:ln/>
        </p:spPr>
      </p:sp>
      <p:sp>
        <p:nvSpPr>
          <p:cNvPr id="18" name="Shape 15"/>
          <p:cNvSpPr/>
          <p:nvPr/>
        </p:nvSpPr>
        <p:spPr>
          <a:xfrm>
            <a:off x="5962888" y="4814888"/>
            <a:ext cx="8191024" cy="60960"/>
          </a:xfrm>
          <a:prstGeom prst="roundRect">
            <a:avLst>
              <a:gd name="adj" fmla="val 334992"/>
            </a:avLst>
          </a:prstGeom>
          <a:solidFill>
            <a:srgbClr val="DA33BF"/>
          </a:solidFill>
          <a:ln/>
        </p:spPr>
      </p:sp>
      <p:sp>
        <p:nvSpPr>
          <p:cNvPr id="19" name="Shape 16"/>
          <p:cNvSpPr/>
          <p:nvPr/>
        </p:nvSpPr>
        <p:spPr>
          <a:xfrm>
            <a:off x="9854208" y="4625935"/>
            <a:ext cx="408384" cy="408384"/>
          </a:xfrm>
          <a:prstGeom prst="roundRect">
            <a:avLst>
              <a:gd name="adj" fmla="val 223907"/>
            </a:avLst>
          </a:prstGeom>
          <a:solidFill>
            <a:srgbClr val="2D4DF2"/>
          </a:solidFill>
          <a:ln/>
        </p:spPr>
      </p:sp>
      <p:sp>
        <p:nvSpPr>
          <p:cNvPr id="20" name="Text 17"/>
          <p:cNvSpPr/>
          <p:nvPr/>
        </p:nvSpPr>
        <p:spPr>
          <a:xfrm>
            <a:off x="9976723" y="4727972"/>
            <a:ext cx="163354" cy="204192"/>
          </a:xfrm>
          <a:prstGeom prst="rect">
            <a:avLst/>
          </a:prstGeom>
          <a:noFill/>
          <a:ln/>
        </p:spPr>
        <p:txBody>
          <a:bodyPr wrap="none" lIns="0" tIns="0" rIns="0" bIns="0" rtlCol="0" anchor="t"/>
          <a:lstStyle/>
          <a:p>
            <a:pPr algn="l" indent="0" marL="0">
              <a:lnSpc>
                <a:spcPts val="1600"/>
              </a:lnSpc>
              <a:buNone/>
            </a:pPr>
            <a:r>
              <a:rPr lang="en-US" sz="1250" dirty="0">
                <a:solidFill>
                  <a:srgbClr val="FFFFFF"/>
                </a:solidFill>
                <a:latin typeface="Nunito Semi Bold" pitchFamily="34" charset="0"/>
                <a:ea typeface="Nunito Semi Bold" pitchFamily="34" charset="-122"/>
                <a:cs typeface="Nunito Semi Bold" pitchFamily="34" charset="-120"/>
              </a:rPr>
              <a:t>3</a:t>
            </a:r>
            <a:endParaRPr lang="en-US" sz="1250" dirty="0"/>
          </a:p>
        </p:txBody>
      </p:sp>
      <p:sp>
        <p:nvSpPr>
          <p:cNvPr id="21" name="Text 18"/>
          <p:cNvSpPr/>
          <p:nvPr/>
        </p:nvSpPr>
        <p:spPr>
          <a:xfrm>
            <a:off x="6114217" y="5170408"/>
            <a:ext cx="1601629" cy="200144"/>
          </a:xfrm>
          <a:prstGeom prst="rect">
            <a:avLst/>
          </a:prstGeom>
          <a:noFill/>
          <a:ln/>
        </p:spPr>
        <p:txBody>
          <a:bodyPr wrap="none" lIns="0" tIns="0" rIns="0" bIns="0" rtlCol="0" anchor="t"/>
          <a:lstStyle/>
          <a:p>
            <a:pPr algn="l" indent="0" marL="0">
              <a:lnSpc>
                <a:spcPts val="1550"/>
              </a:lnSpc>
              <a:buNone/>
            </a:pPr>
            <a:r>
              <a:rPr lang="en-US" sz="1250" dirty="0">
                <a:solidFill>
                  <a:srgbClr val="00002E"/>
                </a:solidFill>
                <a:latin typeface="Nunito Semi Bold" pitchFamily="34" charset="0"/>
                <a:ea typeface="Nunito Semi Bold" pitchFamily="34" charset="-122"/>
                <a:cs typeface="Nunito Semi Bold" pitchFamily="34" charset="-120"/>
              </a:rPr>
              <a:t>Price Category</a:t>
            </a:r>
            <a:endParaRPr lang="en-US" sz="1250" dirty="0"/>
          </a:p>
        </p:txBody>
      </p:sp>
      <p:sp>
        <p:nvSpPr>
          <p:cNvPr id="22" name="Text 19"/>
          <p:cNvSpPr/>
          <p:nvPr/>
        </p:nvSpPr>
        <p:spPr>
          <a:xfrm>
            <a:off x="6114217" y="5416987"/>
            <a:ext cx="7888367" cy="170736"/>
          </a:xfrm>
          <a:prstGeom prst="rect">
            <a:avLst/>
          </a:prstGeom>
          <a:noFill/>
          <a:ln/>
        </p:spPr>
        <p:txBody>
          <a:bodyPr wrap="none" lIns="0" tIns="0" rIns="0" bIns="0" rtlCol="0" anchor="t"/>
          <a:lstStyle/>
          <a:p>
            <a:pPr algn="l" indent="0" marL="0">
              <a:lnSpc>
                <a:spcPts val="1300"/>
              </a:lnSpc>
              <a:buNone/>
            </a:pPr>
            <a:r>
              <a:rPr lang="en-US" sz="1050" dirty="0">
                <a:solidFill>
                  <a:srgbClr val="00002E"/>
                </a:solidFill>
                <a:latin typeface="PT Sans" pitchFamily="34" charset="0"/>
                <a:ea typeface="PT Sans" pitchFamily="34" charset="-122"/>
                <a:cs typeface="PT Sans" pitchFamily="34" charset="-120"/>
              </a:rPr>
              <a:t>Bucket prices into ranges to identify market segments and tier classifications</a:t>
            </a:r>
            <a:endParaRPr lang="en-US" sz="1050" dirty="0"/>
          </a:p>
        </p:txBody>
      </p:sp>
      <p:sp>
        <p:nvSpPr>
          <p:cNvPr id="23" name="Shape 20"/>
          <p:cNvSpPr/>
          <p:nvPr/>
        </p:nvSpPr>
        <p:spPr>
          <a:xfrm>
            <a:off x="5962888" y="6020633"/>
            <a:ext cx="8191024" cy="908923"/>
          </a:xfrm>
          <a:prstGeom prst="roundRect">
            <a:avLst>
              <a:gd name="adj" fmla="val 8048"/>
            </a:avLst>
          </a:prstGeom>
          <a:solidFill>
            <a:srgbClr val="F3F3FF">
              <a:alpha val="75000"/>
            </a:srgbClr>
          </a:solidFill>
          <a:ln/>
        </p:spPr>
      </p:sp>
      <p:sp>
        <p:nvSpPr>
          <p:cNvPr id="24" name="Shape 21"/>
          <p:cNvSpPr/>
          <p:nvPr/>
        </p:nvSpPr>
        <p:spPr>
          <a:xfrm>
            <a:off x="5962888" y="6005393"/>
            <a:ext cx="8191024" cy="60960"/>
          </a:xfrm>
          <a:prstGeom prst="roundRect">
            <a:avLst>
              <a:gd name="adj" fmla="val 334992"/>
            </a:avLst>
          </a:prstGeom>
          <a:solidFill>
            <a:srgbClr val="2D4DF2"/>
          </a:solidFill>
          <a:ln/>
        </p:spPr>
      </p:sp>
      <p:sp>
        <p:nvSpPr>
          <p:cNvPr id="25" name="Shape 22"/>
          <p:cNvSpPr/>
          <p:nvPr/>
        </p:nvSpPr>
        <p:spPr>
          <a:xfrm>
            <a:off x="9854208" y="5816441"/>
            <a:ext cx="408384" cy="408384"/>
          </a:xfrm>
          <a:prstGeom prst="roundRect">
            <a:avLst>
              <a:gd name="adj" fmla="val 223907"/>
            </a:avLst>
          </a:prstGeom>
          <a:solidFill>
            <a:srgbClr val="2D4DF2"/>
          </a:solidFill>
          <a:ln/>
        </p:spPr>
      </p:sp>
      <p:sp>
        <p:nvSpPr>
          <p:cNvPr id="26" name="Text 23"/>
          <p:cNvSpPr/>
          <p:nvPr/>
        </p:nvSpPr>
        <p:spPr>
          <a:xfrm>
            <a:off x="9976723" y="5918478"/>
            <a:ext cx="163354" cy="204192"/>
          </a:xfrm>
          <a:prstGeom prst="rect">
            <a:avLst/>
          </a:prstGeom>
          <a:noFill/>
          <a:ln/>
        </p:spPr>
        <p:txBody>
          <a:bodyPr wrap="none" lIns="0" tIns="0" rIns="0" bIns="0" rtlCol="0" anchor="t"/>
          <a:lstStyle/>
          <a:p>
            <a:pPr algn="l" indent="0" marL="0">
              <a:lnSpc>
                <a:spcPts val="1600"/>
              </a:lnSpc>
              <a:buNone/>
            </a:pPr>
            <a:r>
              <a:rPr lang="en-US" sz="1250" dirty="0">
                <a:solidFill>
                  <a:srgbClr val="FFFFFF"/>
                </a:solidFill>
                <a:latin typeface="Nunito Semi Bold" pitchFamily="34" charset="0"/>
                <a:ea typeface="Nunito Semi Bold" pitchFamily="34" charset="-122"/>
                <a:cs typeface="Nunito Semi Bold" pitchFamily="34" charset="-120"/>
              </a:rPr>
              <a:t>4</a:t>
            </a:r>
            <a:endParaRPr lang="en-US" sz="1250" dirty="0"/>
          </a:p>
        </p:txBody>
      </p:sp>
      <p:sp>
        <p:nvSpPr>
          <p:cNvPr id="27" name="Text 24"/>
          <p:cNvSpPr/>
          <p:nvPr/>
        </p:nvSpPr>
        <p:spPr>
          <a:xfrm>
            <a:off x="6114217" y="6360914"/>
            <a:ext cx="1601629" cy="200144"/>
          </a:xfrm>
          <a:prstGeom prst="rect">
            <a:avLst/>
          </a:prstGeom>
          <a:noFill/>
          <a:ln/>
        </p:spPr>
        <p:txBody>
          <a:bodyPr wrap="none" lIns="0" tIns="0" rIns="0" bIns="0" rtlCol="0" anchor="t"/>
          <a:lstStyle/>
          <a:p>
            <a:pPr algn="l" indent="0" marL="0">
              <a:lnSpc>
                <a:spcPts val="1550"/>
              </a:lnSpc>
              <a:buNone/>
            </a:pPr>
            <a:r>
              <a:rPr lang="en-US" sz="1250" dirty="0">
                <a:solidFill>
                  <a:srgbClr val="00002E"/>
                </a:solidFill>
                <a:latin typeface="Nunito Semi Bold" pitchFamily="34" charset="0"/>
                <a:ea typeface="Nunito Semi Bold" pitchFamily="34" charset="-122"/>
                <a:cs typeface="Nunito Semi Bold" pitchFamily="34" charset="-120"/>
              </a:rPr>
              <a:t>Feature Combinations</a:t>
            </a:r>
            <a:endParaRPr lang="en-US" sz="1250" dirty="0"/>
          </a:p>
        </p:txBody>
      </p:sp>
      <p:sp>
        <p:nvSpPr>
          <p:cNvPr id="28" name="Text 25"/>
          <p:cNvSpPr/>
          <p:nvPr/>
        </p:nvSpPr>
        <p:spPr>
          <a:xfrm>
            <a:off x="6114217" y="6607492"/>
            <a:ext cx="7888367" cy="170736"/>
          </a:xfrm>
          <a:prstGeom prst="rect">
            <a:avLst/>
          </a:prstGeom>
          <a:noFill/>
          <a:ln/>
        </p:spPr>
        <p:txBody>
          <a:bodyPr wrap="none" lIns="0" tIns="0" rIns="0" bIns="0" rtlCol="0" anchor="t"/>
          <a:lstStyle/>
          <a:p>
            <a:pPr algn="l" indent="0" marL="0">
              <a:lnSpc>
                <a:spcPts val="1300"/>
              </a:lnSpc>
              <a:buNone/>
            </a:pPr>
            <a:r>
              <a:rPr lang="en-US" sz="1050" dirty="0">
                <a:solidFill>
                  <a:srgbClr val="00002E"/>
                </a:solidFill>
                <a:latin typeface="PT Sans" pitchFamily="34" charset="0"/>
                <a:ea typeface="PT Sans" pitchFamily="34" charset="-122"/>
                <a:cs typeface="PT Sans" pitchFamily="34" charset="-120"/>
              </a:rPr>
              <a:t>Create interaction terms that capture synergies between multiple attributes</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999768" y="550783"/>
            <a:ext cx="5865495" cy="572095"/>
          </a:xfrm>
          <a:prstGeom prst="rect">
            <a:avLst/>
          </a:prstGeom>
          <a:noFill/>
          <a:ln/>
        </p:spPr>
        <p:txBody>
          <a:bodyPr wrap="none" lIns="0" tIns="0" rIns="0" bIns="0" rtlCol="0" anchor="t"/>
          <a:lstStyle/>
          <a:p>
            <a:pPr algn="l" indent="0" marL="0">
              <a:lnSpc>
                <a:spcPts val="4500"/>
              </a:lnSpc>
              <a:buNone/>
            </a:pPr>
            <a:r>
              <a:rPr lang="en-US" sz="3600" dirty="0">
                <a:solidFill>
                  <a:srgbClr val="00002E"/>
                </a:solidFill>
                <a:latin typeface="Nunito Semi Bold" pitchFamily="34" charset="0"/>
                <a:ea typeface="Nunito Semi Bold" pitchFamily="34" charset="-122"/>
                <a:cs typeface="Nunito Semi Bold" pitchFamily="34" charset="-120"/>
              </a:rPr>
              <a:t>Step 6: Size Impact Analysis</a:t>
            </a:r>
            <a:endParaRPr lang="en-US" sz="3600" dirty="0"/>
          </a:p>
        </p:txBody>
      </p:sp>
      <p:sp>
        <p:nvSpPr>
          <p:cNvPr id="3" name="Text 1"/>
          <p:cNvSpPr/>
          <p:nvPr/>
        </p:nvSpPr>
        <p:spPr>
          <a:xfrm>
            <a:off x="999768" y="2554486"/>
            <a:ext cx="2288143" cy="285988"/>
          </a:xfrm>
          <a:prstGeom prst="rect">
            <a:avLst/>
          </a:prstGeom>
          <a:noFill/>
          <a:ln/>
        </p:spPr>
        <p:txBody>
          <a:bodyPr wrap="none" lIns="0" tIns="0" rIns="0" bIns="0" rtlCol="0" anchor="t"/>
          <a:lstStyle/>
          <a:p>
            <a:pPr algn="l" indent="0" marL="0">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Key Features Matter</a:t>
            </a:r>
            <a:endParaRPr lang="en-US" sz="1800" dirty="0"/>
          </a:p>
        </p:txBody>
      </p:sp>
      <p:sp>
        <p:nvSpPr>
          <p:cNvPr id="4" name="Text 2"/>
          <p:cNvSpPr/>
          <p:nvPr/>
        </p:nvSpPr>
        <p:spPr>
          <a:xfrm>
            <a:off x="999768" y="2998470"/>
            <a:ext cx="4112419" cy="1410295"/>
          </a:xfrm>
          <a:prstGeom prst="rect">
            <a:avLst/>
          </a:prstGeom>
          <a:noFill/>
          <a:ln/>
        </p:spPr>
        <p:txBody>
          <a:bodyPr wrap="square" lIns="0" tIns="0" rIns="0" bIns="0" rtlCol="0" anchor="t"/>
          <a:lstStyle/>
          <a:p>
            <a:pPr algn="l" indent="0" marL="0">
              <a:lnSpc>
                <a:spcPts val="2200"/>
              </a:lnSpc>
              <a:buNone/>
            </a:pPr>
            <a:r>
              <a:rPr lang="en-US" sz="1500" dirty="0">
                <a:solidFill>
                  <a:srgbClr val="00002E"/>
                </a:solidFill>
                <a:latin typeface="PT Sans" pitchFamily="34" charset="0"/>
                <a:ea typeface="PT Sans" pitchFamily="34" charset="-122"/>
                <a:cs typeface="PT Sans" pitchFamily="34" charset="-120"/>
              </a:rPr>
              <a:t>Delve deeper into how property characteristics collectively influence pricing. Analyze relationships between bedrooms, bathrooms, square footage, lot size, and their combined effect on valuation.</a:t>
            </a:r>
            <a:endParaRPr lang="en-US" sz="1500" dirty="0"/>
          </a:p>
        </p:txBody>
      </p:sp>
      <p:sp>
        <p:nvSpPr>
          <p:cNvPr id="5" name="Text 3"/>
          <p:cNvSpPr/>
          <p:nvPr/>
        </p:nvSpPr>
        <p:spPr>
          <a:xfrm>
            <a:off x="999768" y="4550926"/>
            <a:ext cx="4112419" cy="1410085"/>
          </a:xfrm>
          <a:prstGeom prst="rect">
            <a:avLst/>
          </a:prstGeom>
          <a:noFill/>
          <a:ln/>
        </p:spPr>
        <p:txBody>
          <a:bodyPr wrap="square" lIns="0" tIns="0" rIns="0" bIns="0" rtlCol="0" anchor="t"/>
          <a:lstStyle/>
          <a:p>
            <a:pPr algn="l" marL="342900" indent="-342900">
              <a:lnSpc>
                <a:spcPts val="2200"/>
              </a:lnSpc>
              <a:buSzPct val="100000"/>
              <a:buChar char="•"/>
            </a:pPr>
            <a:r>
              <a:rPr lang="en-US" sz="1500" dirty="0">
                <a:solidFill>
                  <a:srgbClr val="00002E"/>
                </a:solidFill>
                <a:latin typeface="PT Sans" pitchFamily="34" charset="0"/>
                <a:ea typeface="PT Sans" pitchFamily="34" charset="-122"/>
                <a:cs typeface="PT Sans" pitchFamily="34" charset="-120"/>
              </a:rPr>
              <a:t>Regression analysis to quantify feature impact</a:t>
            </a:r>
            <a:endParaRPr lang="en-US" sz="1500" dirty="0"/>
          </a:p>
          <a:p>
            <a:pPr algn="l" marL="342900" indent="-342900">
              <a:lnSpc>
                <a:spcPts val="2200"/>
              </a:lnSpc>
              <a:buSzPct val="100000"/>
              <a:buChar char="•"/>
            </a:pPr>
            <a:r>
              <a:rPr lang="en-US" sz="1500" dirty="0">
                <a:solidFill>
                  <a:srgbClr val="00002E"/>
                </a:solidFill>
                <a:latin typeface="PT Sans" pitchFamily="34" charset="0"/>
                <a:ea typeface="PT Sans" pitchFamily="34" charset="-122"/>
                <a:cs typeface="PT Sans" pitchFamily="34" charset="-120"/>
              </a:rPr>
              <a:t>Group comparisons across property types</a:t>
            </a:r>
            <a:endParaRPr lang="en-US" sz="1500" dirty="0"/>
          </a:p>
          <a:p>
            <a:pPr algn="l" marL="342900" indent="-342900">
              <a:lnSpc>
                <a:spcPts val="2200"/>
              </a:lnSpc>
              <a:buSzPct val="100000"/>
              <a:buChar char="•"/>
            </a:pPr>
            <a:r>
              <a:rPr lang="en-US" sz="1500" dirty="0">
                <a:solidFill>
                  <a:srgbClr val="00002E"/>
                </a:solidFill>
                <a:latin typeface="PT Sans" pitchFamily="34" charset="0"/>
                <a:ea typeface="PT Sans" pitchFamily="34" charset="-122"/>
                <a:cs typeface="PT Sans" pitchFamily="34" charset="-120"/>
              </a:rPr>
              <a:t>Size-to-price ratios by neighborhood</a:t>
            </a:r>
            <a:endParaRPr lang="en-US" sz="1500" dirty="0"/>
          </a:p>
          <a:p>
            <a:pPr algn="l" marL="342900" indent="-342900">
              <a:lnSpc>
                <a:spcPts val="2200"/>
              </a:lnSpc>
              <a:buSzPct val="100000"/>
              <a:buChar char="•"/>
            </a:pPr>
            <a:r>
              <a:rPr lang="en-US" sz="1500" dirty="0">
                <a:solidFill>
                  <a:srgbClr val="00002E"/>
                </a:solidFill>
                <a:latin typeface="PT Sans" pitchFamily="34" charset="0"/>
                <a:ea typeface="PT Sans" pitchFamily="34" charset="-122"/>
                <a:cs typeface="PT Sans" pitchFamily="34" charset="-120"/>
              </a:rPr>
              <a:t>Interaction effects between features</a:t>
            </a:r>
            <a:endParaRPr lang="en-US" sz="1500" dirty="0"/>
          </a:p>
        </p:txBody>
      </p:sp>
      <p:pic>
        <p:nvPicPr>
          <p:cNvPr id="6" name="Image 0" descr="preencoded.png">    </p:cNvPr>
          <p:cNvPicPr>
            <a:picLocks noChangeAspect="1"/>
          </p:cNvPicPr>
          <p:nvPr/>
        </p:nvPicPr>
        <p:blipFill>
          <a:blip r:embed="rId1"/>
          <a:stretch>
            <a:fillRect/>
          </a:stretch>
        </p:blipFill>
        <p:spPr>
          <a:xfrm>
            <a:off x="5594152" y="1537573"/>
            <a:ext cx="8043863" cy="5503664"/>
          </a:xfrm>
          <a:prstGeom prst="rect">
            <a:avLst/>
          </a:prstGeom>
        </p:spPr>
      </p:pic>
      <p:sp>
        <p:nvSpPr>
          <p:cNvPr id="7" name="Text 4"/>
          <p:cNvSpPr/>
          <p:nvPr/>
        </p:nvSpPr>
        <p:spPr>
          <a:xfrm>
            <a:off x="999768" y="7230812"/>
            <a:ext cx="12630745" cy="282059"/>
          </a:xfrm>
          <a:prstGeom prst="rect">
            <a:avLst/>
          </a:prstGeom>
          <a:noFill/>
          <a:ln/>
        </p:spPr>
        <p:txBody>
          <a:bodyPr wrap="none" lIns="0" tIns="0" rIns="0" bIns="0" rtlCol="0" anchor="t"/>
          <a:lstStyle/>
          <a:p>
            <a:pPr algn="l" indent="0" marL="0">
              <a:lnSpc>
                <a:spcPts val="2200"/>
              </a:lnSpc>
              <a:buNone/>
            </a:pPr>
            <a:r>
              <a:rPr lang="en-US" sz="1500" dirty="0">
                <a:solidFill>
                  <a:srgbClr val="00002E"/>
                </a:solidFill>
                <a:latin typeface="PT Sans" pitchFamily="34" charset="0"/>
                <a:ea typeface="PT Sans" pitchFamily="34" charset="-122"/>
                <a:cs typeface="PT Sans" pitchFamily="34" charset="-120"/>
              </a:rPr>
              <a:t>Understanding these relationships helps you build accurate pricing models and identify undervalued properties.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53772" y="1286351"/>
            <a:ext cx="7836456" cy="1098947"/>
          </a:xfrm>
          <a:prstGeom prst="rect">
            <a:avLst/>
          </a:prstGeom>
          <a:noFill/>
          <a:ln/>
        </p:spPr>
        <p:txBody>
          <a:bodyPr wrap="square" lIns="0" tIns="0" rIns="0" bIns="0" rtlCol="0" anchor="t"/>
          <a:lstStyle/>
          <a:p>
            <a:pPr algn="l" indent="0" marL="0">
              <a:lnSpc>
                <a:spcPts val="4300"/>
              </a:lnSpc>
              <a:buNone/>
            </a:pPr>
            <a:r>
              <a:rPr lang="en-US" sz="3450" dirty="0">
                <a:solidFill>
                  <a:srgbClr val="00002E"/>
                </a:solidFill>
                <a:latin typeface="Nunito Semi Bold" pitchFamily="34" charset="0"/>
                <a:ea typeface="Nunito Semi Bold" pitchFamily="34" charset="-122"/>
                <a:cs typeface="Nunito Semi Bold" pitchFamily="34" charset="-120"/>
              </a:rPr>
              <a:t>Step 7: Market Trends and Historical Pricing</a:t>
            </a:r>
            <a:endParaRPr lang="en-US" sz="3450" dirty="0"/>
          </a:p>
        </p:txBody>
      </p:sp>
      <p:sp>
        <p:nvSpPr>
          <p:cNvPr id="4" name="Shape 1"/>
          <p:cNvSpPr/>
          <p:nvPr/>
        </p:nvSpPr>
        <p:spPr>
          <a:xfrm>
            <a:off x="863918" y="2603897"/>
            <a:ext cx="22860" cy="3643313"/>
          </a:xfrm>
          <a:prstGeom prst="roundRect">
            <a:avLst>
              <a:gd name="adj" fmla="val 1225724"/>
            </a:avLst>
          </a:prstGeom>
          <a:solidFill>
            <a:srgbClr val="000000">
              <a:alpha val="8000"/>
            </a:srgbClr>
          </a:solidFill>
          <a:ln/>
        </p:spPr>
      </p:sp>
      <p:sp>
        <p:nvSpPr>
          <p:cNvPr id="5" name="Shape 2"/>
          <p:cNvSpPr/>
          <p:nvPr/>
        </p:nvSpPr>
        <p:spPr>
          <a:xfrm>
            <a:off x="1051203" y="2802612"/>
            <a:ext cx="560308" cy="22860"/>
          </a:xfrm>
          <a:prstGeom prst="roundRect">
            <a:avLst>
              <a:gd name="adj" fmla="val 1225724"/>
            </a:avLst>
          </a:prstGeom>
          <a:solidFill>
            <a:srgbClr val="2D4DF2"/>
          </a:solidFill>
          <a:ln/>
        </p:spPr>
      </p:sp>
      <p:sp>
        <p:nvSpPr>
          <p:cNvPr id="6" name="Shape 3"/>
          <p:cNvSpPr/>
          <p:nvPr/>
        </p:nvSpPr>
        <p:spPr>
          <a:xfrm>
            <a:off x="653772" y="2603897"/>
            <a:ext cx="420291" cy="420291"/>
          </a:xfrm>
          <a:prstGeom prst="roundRect">
            <a:avLst>
              <a:gd name="adj" fmla="val 66668"/>
            </a:avLst>
          </a:prstGeom>
          <a:solidFill>
            <a:srgbClr val="F3F3FF"/>
          </a:solidFill>
          <a:ln w="22860">
            <a:solidFill>
              <a:srgbClr val="2D4DF2"/>
            </a:solidFill>
            <a:prstDash val="solid"/>
          </a:ln>
        </p:spPr>
      </p:sp>
      <p:sp>
        <p:nvSpPr>
          <p:cNvPr id="7" name="Text 4"/>
          <p:cNvSpPr/>
          <p:nvPr/>
        </p:nvSpPr>
        <p:spPr>
          <a:xfrm>
            <a:off x="732115" y="2649260"/>
            <a:ext cx="263604" cy="329565"/>
          </a:xfrm>
          <a:prstGeom prst="rect">
            <a:avLst/>
          </a:prstGeom>
          <a:noFill/>
          <a:ln/>
        </p:spPr>
        <p:txBody>
          <a:bodyPr wrap="none" lIns="0" tIns="0" rIns="0" bIns="0" rtlCol="0" anchor="t"/>
          <a:lstStyle/>
          <a:p>
            <a:pPr algn="ctr" indent="0" marL="0">
              <a:lnSpc>
                <a:spcPts val="2050"/>
              </a:lnSpc>
              <a:buNone/>
            </a:pPr>
            <a:r>
              <a:rPr lang="en-US" sz="2050" dirty="0">
                <a:solidFill>
                  <a:srgbClr val="00002E"/>
                </a:solidFill>
                <a:latin typeface="Nunito Semi Bold" pitchFamily="34" charset="0"/>
                <a:ea typeface="Nunito Semi Bold" pitchFamily="34" charset="-122"/>
                <a:cs typeface="Nunito Semi Bold" pitchFamily="34" charset="-120"/>
              </a:rPr>
              <a:t>1</a:t>
            </a:r>
            <a:endParaRPr lang="en-US" sz="2050" dirty="0"/>
          </a:p>
        </p:txBody>
      </p:sp>
      <p:sp>
        <p:nvSpPr>
          <p:cNvPr id="8" name="Text 5"/>
          <p:cNvSpPr/>
          <p:nvPr/>
        </p:nvSpPr>
        <p:spPr>
          <a:xfrm>
            <a:off x="1797844" y="2668072"/>
            <a:ext cx="2197537" cy="274677"/>
          </a:xfrm>
          <a:prstGeom prst="rect">
            <a:avLst/>
          </a:prstGeom>
          <a:noFill/>
          <a:ln/>
        </p:spPr>
        <p:txBody>
          <a:bodyPr wrap="none" lIns="0" tIns="0" rIns="0" bIns="0" rtlCol="0" anchor="t"/>
          <a:lstStyle/>
          <a:p>
            <a:pPr algn="l" indent="0" marL="0">
              <a:lnSpc>
                <a:spcPts val="2150"/>
              </a:lnSpc>
              <a:buNone/>
            </a:pPr>
            <a:r>
              <a:rPr lang="en-US" sz="1700" dirty="0">
                <a:solidFill>
                  <a:srgbClr val="00002E"/>
                </a:solidFill>
                <a:latin typeface="Nunito Semi Bold" pitchFamily="34" charset="0"/>
                <a:ea typeface="Nunito Semi Bold" pitchFamily="34" charset="-122"/>
                <a:cs typeface="Nunito Semi Bold" pitchFamily="34" charset="-120"/>
              </a:rPr>
              <a:t>Time Series Analysis</a:t>
            </a:r>
            <a:endParaRPr lang="en-US" sz="1700" dirty="0"/>
          </a:p>
        </p:txBody>
      </p:sp>
      <p:sp>
        <p:nvSpPr>
          <p:cNvPr id="9" name="Text 6"/>
          <p:cNvSpPr/>
          <p:nvPr/>
        </p:nvSpPr>
        <p:spPr>
          <a:xfrm>
            <a:off x="1797844" y="3030141"/>
            <a:ext cx="6692384" cy="265986"/>
          </a:xfrm>
          <a:prstGeom prst="rect">
            <a:avLst/>
          </a:prstGeom>
          <a:noFill/>
          <a:ln/>
        </p:spPr>
        <p:txBody>
          <a:bodyPr wrap="none" lIns="0" tIns="0" rIns="0" bIns="0" rtlCol="0" anchor="t"/>
          <a:lstStyle/>
          <a:p>
            <a:pPr algn="l" indent="0" marL="0">
              <a:lnSpc>
                <a:spcPts val="2050"/>
              </a:lnSpc>
              <a:buNone/>
            </a:pPr>
            <a:r>
              <a:rPr lang="en-US" sz="1450" dirty="0">
                <a:solidFill>
                  <a:srgbClr val="00002E"/>
                </a:solidFill>
                <a:latin typeface="PT Sans" pitchFamily="34" charset="0"/>
                <a:ea typeface="PT Sans" pitchFamily="34" charset="-122"/>
                <a:cs typeface="PT Sans" pitchFamily="34" charset="-120"/>
              </a:rPr>
              <a:t>Plot prices over time to visualize historical trends and seasonal patterns</a:t>
            </a:r>
            <a:endParaRPr lang="en-US" sz="1450" dirty="0"/>
          </a:p>
        </p:txBody>
      </p:sp>
      <p:sp>
        <p:nvSpPr>
          <p:cNvPr id="10" name="Shape 7"/>
          <p:cNvSpPr/>
          <p:nvPr/>
        </p:nvSpPr>
        <p:spPr>
          <a:xfrm>
            <a:off x="1051203" y="3786307"/>
            <a:ext cx="560308" cy="22860"/>
          </a:xfrm>
          <a:prstGeom prst="roundRect">
            <a:avLst>
              <a:gd name="adj" fmla="val 1225724"/>
            </a:avLst>
          </a:prstGeom>
          <a:solidFill>
            <a:srgbClr val="018CE1"/>
          </a:solidFill>
          <a:ln/>
        </p:spPr>
      </p:sp>
      <p:sp>
        <p:nvSpPr>
          <p:cNvPr id="11" name="Shape 8"/>
          <p:cNvSpPr/>
          <p:nvPr/>
        </p:nvSpPr>
        <p:spPr>
          <a:xfrm>
            <a:off x="653772" y="3587591"/>
            <a:ext cx="420291" cy="420291"/>
          </a:xfrm>
          <a:prstGeom prst="roundRect">
            <a:avLst>
              <a:gd name="adj" fmla="val 66668"/>
            </a:avLst>
          </a:prstGeom>
          <a:solidFill>
            <a:srgbClr val="F3F3FF"/>
          </a:solidFill>
          <a:ln w="22860">
            <a:solidFill>
              <a:srgbClr val="018CE1"/>
            </a:solidFill>
            <a:prstDash val="solid"/>
          </a:ln>
        </p:spPr>
      </p:sp>
      <p:sp>
        <p:nvSpPr>
          <p:cNvPr id="12" name="Text 9"/>
          <p:cNvSpPr/>
          <p:nvPr/>
        </p:nvSpPr>
        <p:spPr>
          <a:xfrm>
            <a:off x="732115" y="3632954"/>
            <a:ext cx="263604" cy="329565"/>
          </a:xfrm>
          <a:prstGeom prst="rect">
            <a:avLst/>
          </a:prstGeom>
          <a:noFill/>
          <a:ln/>
        </p:spPr>
        <p:txBody>
          <a:bodyPr wrap="none" lIns="0" tIns="0" rIns="0" bIns="0" rtlCol="0" anchor="t"/>
          <a:lstStyle/>
          <a:p>
            <a:pPr algn="ctr" indent="0" marL="0">
              <a:lnSpc>
                <a:spcPts val="2050"/>
              </a:lnSpc>
              <a:buNone/>
            </a:pPr>
            <a:r>
              <a:rPr lang="en-US" sz="2050" dirty="0">
                <a:solidFill>
                  <a:srgbClr val="00002E"/>
                </a:solidFill>
                <a:latin typeface="Nunito Semi Bold" pitchFamily="34" charset="0"/>
                <a:ea typeface="Nunito Semi Bold" pitchFamily="34" charset="-122"/>
                <a:cs typeface="Nunito Semi Bold" pitchFamily="34" charset="-120"/>
              </a:rPr>
              <a:t>2</a:t>
            </a:r>
            <a:endParaRPr lang="en-US" sz="2050" dirty="0"/>
          </a:p>
        </p:txBody>
      </p:sp>
      <p:sp>
        <p:nvSpPr>
          <p:cNvPr id="13" name="Text 10"/>
          <p:cNvSpPr/>
          <p:nvPr/>
        </p:nvSpPr>
        <p:spPr>
          <a:xfrm>
            <a:off x="1797844" y="3651766"/>
            <a:ext cx="2197537" cy="274677"/>
          </a:xfrm>
          <a:prstGeom prst="rect">
            <a:avLst/>
          </a:prstGeom>
          <a:noFill/>
          <a:ln/>
        </p:spPr>
        <p:txBody>
          <a:bodyPr wrap="none" lIns="0" tIns="0" rIns="0" bIns="0" rtlCol="0" anchor="t"/>
          <a:lstStyle/>
          <a:p>
            <a:pPr algn="l" indent="0" marL="0">
              <a:lnSpc>
                <a:spcPts val="2150"/>
              </a:lnSpc>
              <a:buNone/>
            </a:pPr>
            <a:r>
              <a:rPr lang="en-US" sz="1700" dirty="0">
                <a:solidFill>
                  <a:srgbClr val="00002E"/>
                </a:solidFill>
                <a:latin typeface="Nunito Semi Bold" pitchFamily="34" charset="0"/>
                <a:ea typeface="Nunito Semi Bold" pitchFamily="34" charset="-122"/>
                <a:cs typeface="Nunito Semi Bold" pitchFamily="34" charset="-120"/>
              </a:rPr>
              <a:t>Period Comparisons</a:t>
            </a:r>
            <a:endParaRPr lang="en-US" sz="1700" dirty="0"/>
          </a:p>
        </p:txBody>
      </p:sp>
      <p:sp>
        <p:nvSpPr>
          <p:cNvPr id="14" name="Text 11"/>
          <p:cNvSpPr/>
          <p:nvPr/>
        </p:nvSpPr>
        <p:spPr>
          <a:xfrm>
            <a:off x="1797844" y="4013835"/>
            <a:ext cx="6692384" cy="265986"/>
          </a:xfrm>
          <a:prstGeom prst="rect">
            <a:avLst/>
          </a:prstGeom>
          <a:noFill/>
          <a:ln/>
        </p:spPr>
        <p:txBody>
          <a:bodyPr wrap="none" lIns="0" tIns="0" rIns="0" bIns="0" rtlCol="0" anchor="t"/>
          <a:lstStyle/>
          <a:p>
            <a:pPr algn="l" indent="0" marL="0">
              <a:lnSpc>
                <a:spcPts val="2050"/>
              </a:lnSpc>
              <a:buNone/>
            </a:pPr>
            <a:r>
              <a:rPr lang="en-US" sz="1450" dirty="0">
                <a:solidFill>
                  <a:srgbClr val="00002E"/>
                </a:solidFill>
                <a:latin typeface="PT Sans" pitchFamily="34" charset="0"/>
                <a:ea typeface="PT Sans" pitchFamily="34" charset="-122"/>
                <a:cs typeface="PT Sans" pitchFamily="34" charset="-120"/>
              </a:rPr>
              <a:t>Compare pricing across quarters, years, or market cycles</a:t>
            </a:r>
            <a:endParaRPr lang="en-US" sz="1450" dirty="0"/>
          </a:p>
        </p:txBody>
      </p:sp>
      <p:sp>
        <p:nvSpPr>
          <p:cNvPr id="15" name="Shape 12"/>
          <p:cNvSpPr/>
          <p:nvPr/>
        </p:nvSpPr>
        <p:spPr>
          <a:xfrm>
            <a:off x="1051203" y="4770001"/>
            <a:ext cx="560308" cy="22860"/>
          </a:xfrm>
          <a:prstGeom prst="roundRect">
            <a:avLst>
              <a:gd name="adj" fmla="val 1225724"/>
            </a:avLst>
          </a:prstGeom>
          <a:solidFill>
            <a:srgbClr val="DA33BF"/>
          </a:solidFill>
          <a:ln/>
        </p:spPr>
      </p:sp>
      <p:sp>
        <p:nvSpPr>
          <p:cNvPr id="16" name="Shape 13"/>
          <p:cNvSpPr/>
          <p:nvPr/>
        </p:nvSpPr>
        <p:spPr>
          <a:xfrm>
            <a:off x="653772" y="4571286"/>
            <a:ext cx="420291" cy="420291"/>
          </a:xfrm>
          <a:prstGeom prst="roundRect">
            <a:avLst>
              <a:gd name="adj" fmla="val 66668"/>
            </a:avLst>
          </a:prstGeom>
          <a:solidFill>
            <a:srgbClr val="F3F3FF"/>
          </a:solidFill>
          <a:ln w="22860">
            <a:solidFill>
              <a:srgbClr val="DA33BF"/>
            </a:solidFill>
            <a:prstDash val="solid"/>
          </a:ln>
        </p:spPr>
      </p:sp>
      <p:sp>
        <p:nvSpPr>
          <p:cNvPr id="17" name="Text 14"/>
          <p:cNvSpPr/>
          <p:nvPr/>
        </p:nvSpPr>
        <p:spPr>
          <a:xfrm>
            <a:off x="732115" y="4616648"/>
            <a:ext cx="263604" cy="329565"/>
          </a:xfrm>
          <a:prstGeom prst="rect">
            <a:avLst/>
          </a:prstGeom>
          <a:noFill/>
          <a:ln/>
        </p:spPr>
        <p:txBody>
          <a:bodyPr wrap="none" lIns="0" tIns="0" rIns="0" bIns="0" rtlCol="0" anchor="t"/>
          <a:lstStyle/>
          <a:p>
            <a:pPr algn="ctr" indent="0" marL="0">
              <a:lnSpc>
                <a:spcPts val="2050"/>
              </a:lnSpc>
              <a:buNone/>
            </a:pPr>
            <a:r>
              <a:rPr lang="en-US" sz="2050" dirty="0">
                <a:solidFill>
                  <a:srgbClr val="00002E"/>
                </a:solidFill>
                <a:latin typeface="Nunito Semi Bold" pitchFamily="34" charset="0"/>
                <a:ea typeface="Nunito Semi Bold" pitchFamily="34" charset="-122"/>
                <a:cs typeface="Nunito Semi Bold" pitchFamily="34" charset="-120"/>
              </a:rPr>
              <a:t>3</a:t>
            </a:r>
            <a:endParaRPr lang="en-US" sz="2050" dirty="0"/>
          </a:p>
        </p:txBody>
      </p:sp>
      <p:sp>
        <p:nvSpPr>
          <p:cNvPr id="18" name="Text 15"/>
          <p:cNvSpPr/>
          <p:nvPr/>
        </p:nvSpPr>
        <p:spPr>
          <a:xfrm>
            <a:off x="1797844" y="4635460"/>
            <a:ext cx="2197537" cy="274677"/>
          </a:xfrm>
          <a:prstGeom prst="rect">
            <a:avLst/>
          </a:prstGeom>
          <a:noFill/>
          <a:ln/>
        </p:spPr>
        <p:txBody>
          <a:bodyPr wrap="none" lIns="0" tIns="0" rIns="0" bIns="0" rtlCol="0" anchor="t"/>
          <a:lstStyle/>
          <a:p>
            <a:pPr algn="l" indent="0" marL="0">
              <a:lnSpc>
                <a:spcPts val="2150"/>
              </a:lnSpc>
              <a:buNone/>
            </a:pPr>
            <a:r>
              <a:rPr lang="en-US" sz="1700" dirty="0">
                <a:solidFill>
                  <a:srgbClr val="00002E"/>
                </a:solidFill>
                <a:latin typeface="Nunito Semi Bold" pitchFamily="34" charset="0"/>
                <a:ea typeface="Nunito Semi Bold" pitchFamily="34" charset="-122"/>
                <a:cs typeface="Nunito Semi Bold" pitchFamily="34" charset="-120"/>
              </a:rPr>
              <a:t>Economic Context</a:t>
            </a:r>
            <a:endParaRPr lang="en-US" sz="1700" dirty="0"/>
          </a:p>
        </p:txBody>
      </p:sp>
      <p:sp>
        <p:nvSpPr>
          <p:cNvPr id="19" name="Text 16"/>
          <p:cNvSpPr/>
          <p:nvPr/>
        </p:nvSpPr>
        <p:spPr>
          <a:xfrm>
            <a:off x="1797844" y="4997529"/>
            <a:ext cx="6692384" cy="265986"/>
          </a:xfrm>
          <a:prstGeom prst="rect">
            <a:avLst/>
          </a:prstGeom>
          <a:noFill/>
          <a:ln/>
        </p:spPr>
        <p:txBody>
          <a:bodyPr wrap="none" lIns="0" tIns="0" rIns="0" bIns="0" rtlCol="0" anchor="t"/>
          <a:lstStyle/>
          <a:p>
            <a:pPr algn="l" indent="0" marL="0">
              <a:lnSpc>
                <a:spcPts val="2050"/>
              </a:lnSpc>
              <a:buNone/>
            </a:pPr>
            <a:r>
              <a:rPr lang="en-US" sz="1450" dirty="0">
                <a:solidFill>
                  <a:srgbClr val="00002E"/>
                </a:solidFill>
                <a:latin typeface="PT Sans" pitchFamily="34" charset="0"/>
                <a:ea typeface="PT Sans" pitchFamily="34" charset="-122"/>
                <a:cs typeface="PT Sans" pitchFamily="34" charset="-120"/>
              </a:rPr>
              <a:t>Overlay external factors like interest rates and employment data</a:t>
            </a:r>
            <a:endParaRPr lang="en-US" sz="1450" dirty="0"/>
          </a:p>
        </p:txBody>
      </p:sp>
      <p:sp>
        <p:nvSpPr>
          <p:cNvPr id="20" name="Shape 17"/>
          <p:cNvSpPr/>
          <p:nvPr/>
        </p:nvSpPr>
        <p:spPr>
          <a:xfrm>
            <a:off x="1051203" y="5753695"/>
            <a:ext cx="560308" cy="22860"/>
          </a:xfrm>
          <a:prstGeom prst="roundRect">
            <a:avLst>
              <a:gd name="adj" fmla="val 1225724"/>
            </a:avLst>
          </a:prstGeom>
          <a:solidFill>
            <a:srgbClr val="2D4DF2"/>
          </a:solidFill>
          <a:ln/>
        </p:spPr>
      </p:sp>
      <p:sp>
        <p:nvSpPr>
          <p:cNvPr id="21" name="Shape 18"/>
          <p:cNvSpPr/>
          <p:nvPr/>
        </p:nvSpPr>
        <p:spPr>
          <a:xfrm>
            <a:off x="653772" y="5554980"/>
            <a:ext cx="420291" cy="420291"/>
          </a:xfrm>
          <a:prstGeom prst="roundRect">
            <a:avLst>
              <a:gd name="adj" fmla="val 66668"/>
            </a:avLst>
          </a:prstGeom>
          <a:solidFill>
            <a:srgbClr val="F3F3FF"/>
          </a:solidFill>
          <a:ln w="22860">
            <a:solidFill>
              <a:srgbClr val="2D4DF2"/>
            </a:solidFill>
            <a:prstDash val="solid"/>
          </a:ln>
        </p:spPr>
      </p:sp>
      <p:sp>
        <p:nvSpPr>
          <p:cNvPr id="22" name="Text 19"/>
          <p:cNvSpPr/>
          <p:nvPr/>
        </p:nvSpPr>
        <p:spPr>
          <a:xfrm>
            <a:off x="732115" y="5600343"/>
            <a:ext cx="263604" cy="329565"/>
          </a:xfrm>
          <a:prstGeom prst="rect">
            <a:avLst/>
          </a:prstGeom>
          <a:noFill/>
          <a:ln/>
        </p:spPr>
        <p:txBody>
          <a:bodyPr wrap="none" lIns="0" tIns="0" rIns="0" bIns="0" rtlCol="0" anchor="t"/>
          <a:lstStyle/>
          <a:p>
            <a:pPr algn="ctr" indent="0" marL="0">
              <a:lnSpc>
                <a:spcPts val="2050"/>
              </a:lnSpc>
              <a:buNone/>
            </a:pPr>
            <a:r>
              <a:rPr lang="en-US" sz="2050" dirty="0">
                <a:solidFill>
                  <a:srgbClr val="00002E"/>
                </a:solidFill>
                <a:latin typeface="Nunito Semi Bold" pitchFamily="34" charset="0"/>
                <a:ea typeface="Nunito Semi Bold" pitchFamily="34" charset="-122"/>
                <a:cs typeface="Nunito Semi Bold" pitchFamily="34" charset="-120"/>
              </a:rPr>
              <a:t>4</a:t>
            </a:r>
            <a:endParaRPr lang="en-US" sz="2050" dirty="0"/>
          </a:p>
        </p:txBody>
      </p:sp>
      <p:sp>
        <p:nvSpPr>
          <p:cNvPr id="23" name="Text 20"/>
          <p:cNvSpPr/>
          <p:nvPr/>
        </p:nvSpPr>
        <p:spPr>
          <a:xfrm>
            <a:off x="1797844" y="5619155"/>
            <a:ext cx="2197537" cy="274677"/>
          </a:xfrm>
          <a:prstGeom prst="rect">
            <a:avLst/>
          </a:prstGeom>
          <a:noFill/>
          <a:ln/>
        </p:spPr>
        <p:txBody>
          <a:bodyPr wrap="none" lIns="0" tIns="0" rIns="0" bIns="0" rtlCol="0" anchor="t"/>
          <a:lstStyle/>
          <a:p>
            <a:pPr algn="l" indent="0" marL="0">
              <a:lnSpc>
                <a:spcPts val="2150"/>
              </a:lnSpc>
              <a:buNone/>
            </a:pPr>
            <a:r>
              <a:rPr lang="en-US" sz="1700" dirty="0">
                <a:solidFill>
                  <a:srgbClr val="00002E"/>
                </a:solidFill>
                <a:latin typeface="Nunito Semi Bold" pitchFamily="34" charset="0"/>
                <a:ea typeface="Nunito Semi Bold" pitchFamily="34" charset="-122"/>
                <a:cs typeface="Nunito Semi Bold" pitchFamily="34" charset="-120"/>
              </a:rPr>
              <a:t>Forecasting</a:t>
            </a:r>
            <a:endParaRPr lang="en-US" sz="1700" dirty="0"/>
          </a:p>
        </p:txBody>
      </p:sp>
      <p:sp>
        <p:nvSpPr>
          <p:cNvPr id="24" name="Text 21"/>
          <p:cNvSpPr/>
          <p:nvPr/>
        </p:nvSpPr>
        <p:spPr>
          <a:xfrm>
            <a:off x="1797844" y="5981224"/>
            <a:ext cx="6692384" cy="265986"/>
          </a:xfrm>
          <a:prstGeom prst="rect">
            <a:avLst/>
          </a:prstGeom>
          <a:noFill/>
          <a:ln/>
        </p:spPr>
        <p:txBody>
          <a:bodyPr wrap="none" lIns="0" tIns="0" rIns="0" bIns="0" rtlCol="0" anchor="t"/>
          <a:lstStyle/>
          <a:p>
            <a:pPr algn="l" indent="0" marL="0">
              <a:lnSpc>
                <a:spcPts val="2050"/>
              </a:lnSpc>
              <a:buNone/>
            </a:pPr>
            <a:r>
              <a:rPr lang="en-US" sz="1450" dirty="0">
                <a:solidFill>
                  <a:srgbClr val="00002E"/>
                </a:solidFill>
                <a:latin typeface="PT Sans" pitchFamily="34" charset="0"/>
                <a:ea typeface="PT Sans" pitchFamily="34" charset="-122"/>
                <a:cs typeface="PT Sans" pitchFamily="34" charset="-120"/>
              </a:rPr>
              <a:t>Use historical patterns to project future pricing movements</a:t>
            </a:r>
            <a:endParaRPr lang="en-US" sz="1450" dirty="0"/>
          </a:p>
        </p:txBody>
      </p:sp>
      <p:sp>
        <p:nvSpPr>
          <p:cNvPr id="25" name="Text 22"/>
          <p:cNvSpPr/>
          <p:nvPr/>
        </p:nvSpPr>
        <p:spPr>
          <a:xfrm>
            <a:off x="653772" y="6411158"/>
            <a:ext cx="7836456" cy="531971"/>
          </a:xfrm>
          <a:prstGeom prst="rect">
            <a:avLst/>
          </a:prstGeom>
          <a:noFill/>
          <a:ln/>
        </p:spPr>
        <p:txBody>
          <a:bodyPr wrap="square" lIns="0" tIns="0" rIns="0" bIns="0" rtlCol="0" anchor="t"/>
          <a:lstStyle/>
          <a:p>
            <a:pPr algn="l" indent="0" marL="0">
              <a:lnSpc>
                <a:spcPts val="2050"/>
              </a:lnSpc>
              <a:buNone/>
            </a:pPr>
            <a:r>
              <a:rPr lang="en-US" sz="1450" dirty="0">
                <a:solidFill>
                  <a:srgbClr val="00002E"/>
                </a:solidFill>
                <a:latin typeface="PT Sans" pitchFamily="34" charset="0"/>
                <a:ea typeface="PT Sans" pitchFamily="34" charset="-122"/>
                <a:cs typeface="PT Sans" pitchFamily="34" charset="-120"/>
              </a:rPr>
              <a:t>Temporal analysis reveals how market conditions shape pricing dynamics and helps you time property sales or purchases strategically.</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2026-01-30T08:36:06Z</dcterms:created>
  <dcterms:modified xsi:type="dcterms:W3CDTF">2026-01-30T08:36:06Z</dcterms:modified>
</cp:coreProperties>
</file>